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8" r:id="rId3"/>
  </p:sldMasterIdLst>
  <p:notesMasterIdLst>
    <p:notesMasterId r:id="rId32"/>
  </p:notesMasterIdLst>
  <p:sldIdLst>
    <p:sldId id="283" r:id="rId4"/>
    <p:sldId id="262" r:id="rId5"/>
    <p:sldId id="340" r:id="rId6"/>
    <p:sldId id="265" r:id="rId7"/>
    <p:sldId id="268" r:id="rId8"/>
    <p:sldId id="271" r:id="rId9"/>
    <p:sldId id="274" r:id="rId10"/>
    <p:sldId id="277" r:id="rId11"/>
    <p:sldId id="280" r:id="rId12"/>
    <p:sldId id="286" r:id="rId13"/>
    <p:sldId id="289" r:id="rId14"/>
    <p:sldId id="292" r:id="rId15"/>
    <p:sldId id="295" r:id="rId16"/>
    <p:sldId id="298" r:id="rId17"/>
    <p:sldId id="301" r:id="rId18"/>
    <p:sldId id="304" r:id="rId19"/>
    <p:sldId id="307" r:id="rId20"/>
    <p:sldId id="310" r:id="rId21"/>
    <p:sldId id="313" r:id="rId22"/>
    <p:sldId id="316" r:id="rId23"/>
    <p:sldId id="319" r:id="rId24"/>
    <p:sldId id="322" r:id="rId25"/>
    <p:sldId id="325" r:id="rId26"/>
    <p:sldId id="328" r:id="rId27"/>
    <p:sldId id="331" r:id="rId28"/>
    <p:sldId id="334" r:id="rId29"/>
    <p:sldId id="337" r:id="rId30"/>
    <p:sldId id="339" r:id="rId31"/>
  </p:sldIdLst>
  <p:sldSz cx="5765800" cy="3244850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92"/>
    <p:restoredTop sz="0"/>
  </p:normalViewPr>
  <p:slideViewPr>
    <p:cSldViewPr>
      <p:cViewPr varScale="1">
        <p:scale>
          <a:sx n="238" d="100"/>
          <a:sy n="238" d="100"/>
        </p:scale>
        <p:origin x="18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2T08:53:49.07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2T08:53:49.67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6FE0B-D1F1-0847-95A7-3DCA33B160D0}" type="datetimeFigureOut">
              <a:rPr lang="en-US" smtClean="0"/>
              <a:t>5/12/25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74D7-A757-8A41-B8D8-C92A1551D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94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74D7-A757-8A41-B8D8-C92A1551DA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17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03F6F15-CA3E-4691-B5D0-520140A82F04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737D756-27EA-461F-B4FB-CFBCE3C399A6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0A6F589-F473-4FF8-B3E4-66D3A2555595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2435" y="1005903"/>
            <a:ext cx="4900930" cy="681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675"/>
              </a:lnSpc>
            </a:pPr>
            <a:fld id="{81D60167-4931-47E6-BA6A-407CBD079E47}" type="slidenum">
              <a:rPr spc="-10"/>
              <a:t>‹#›</a:t>
            </a:fld>
            <a:r>
              <a:rPr spc="-85"/>
              <a:t> </a:t>
            </a:r>
            <a:r>
              <a:rPr spc="90"/>
              <a:t>/</a:t>
            </a:r>
            <a:r>
              <a:rPr spc="-85"/>
              <a:t> </a:t>
            </a:r>
            <a:r>
              <a:rPr spc="-50"/>
              <a:t>8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675"/>
              </a:lnSpc>
            </a:pPr>
            <a:fld id="{81D60167-4931-47E6-BA6A-407CBD079E47}" type="slidenum">
              <a:rPr spc="-10"/>
              <a:t>‹#›</a:t>
            </a:fld>
            <a:r>
              <a:rPr spc="-85"/>
              <a:t> </a:t>
            </a:r>
            <a:r>
              <a:rPr spc="90"/>
              <a:t>/</a:t>
            </a:r>
            <a:r>
              <a:rPr spc="-85"/>
              <a:t> </a:t>
            </a:r>
            <a:r>
              <a:rPr spc="-50"/>
              <a:t>8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675"/>
              </a:lnSpc>
            </a:pPr>
            <a:fld id="{81D60167-4931-47E6-BA6A-407CBD079E47}" type="slidenum">
              <a:rPr spc="-10"/>
              <a:t>‹#›</a:t>
            </a:fld>
            <a:r>
              <a:rPr spc="-85"/>
              <a:t> </a:t>
            </a:r>
            <a:r>
              <a:rPr spc="90"/>
              <a:t>/</a:t>
            </a:r>
            <a:r>
              <a:rPr spc="-85"/>
              <a:t> </a:t>
            </a:r>
            <a:r>
              <a:rPr spc="-50"/>
              <a:t>8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675"/>
              </a:lnSpc>
            </a:pPr>
            <a:fld id="{81D60167-4931-47E6-BA6A-407CBD079E47}" type="slidenum">
              <a:rPr spc="-10"/>
              <a:t>‹#›</a:t>
            </a:fld>
            <a:r>
              <a:rPr spc="-85"/>
              <a:t> </a:t>
            </a:r>
            <a:r>
              <a:rPr spc="90"/>
              <a:t>/</a:t>
            </a:r>
            <a:r>
              <a:rPr spc="-85"/>
              <a:t> </a:t>
            </a:r>
            <a:r>
              <a:rPr spc="-50"/>
              <a:t>8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26287" y="1029093"/>
            <a:ext cx="5307965" cy="82550"/>
          </a:xfrm>
          <a:custGeom>
            <a:avLst/>
            <a:gdLst/>
            <a:ahLst/>
            <a:cxnLst/>
            <a:rect l="l" t="t" r="r" b="b"/>
            <a:pathLst>
              <a:path w="5307965" h="82550">
                <a:moveTo>
                  <a:pt x="5256684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82384"/>
                </a:lnTo>
                <a:lnTo>
                  <a:pt x="5307485" y="82384"/>
                </a:lnTo>
                <a:lnTo>
                  <a:pt x="5307485" y="50800"/>
                </a:lnTo>
                <a:lnTo>
                  <a:pt x="5303476" y="31075"/>
                </a:lnTo>
                <a:lnTo>
                  <a:pt x="5292562" y="14922"/>
                </a:lnTo>
                <a:lnTo>
                  <a:pt x="5276409" y="4008"/>
                </a:lnTo>
                <a:lnTo>
                  <a:pt x="5256684" y="0"/>
                </a:lnTo>
                <a:close/>
              </a:path>
            </a:pathLst>
          </a:custGeom>
          <a:solidFill>
            <a:srgbClr val="0C26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77088" y="1092348"/>
            <a:ext cx="5307965" cy="757555"/>
          </a:xfrm>
          <a:custGeom>
            <a:avLst/>
            <a:gdLst/>
            <a:ahLst/>
            <a:cxnLst/>
            <a:rect l="l" t="t" r="r" b="b"/>
            <a:pathLst>
              <a:path w="5307965" h="757555">
                <a:moveTo>
                  <a:pt x="5307484" y="0"/>
                </a:moveTo>
                <a:lnTo>
                  <a:pt x="0" y="0"/>
                </a:lnTo>
                <a:lnTo>
                  <a:pt x="0" y="757000"/>
                </a:lnTo>
                <a:lnTo>
                  <a:pt x="5307484" y="757000"/>
                </a:lnTo>
                <a:lnTo>
                  <a:pt x="53074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26287" y="1073511"/>
            <a:ext cx="5307965" cy="725170"/>
          </a:xfrm>
          <a:custGeom>
            <a:avLst/>
            <a:gdLst/>
            <a:ahLst/>
            <a:cxnLst/>
            <a:rect l="l" t="t" r="r" b="b"/>
            <a:pathLst>
              <a:path w="5307965" h="725169">
                <a:moveTo>
                  <a:pt x="5307485" y="0"/>
                </a:moveTo>
                <a:lnTo>
                  <a:pt x="0" y="0"/>
                </a:lnTo>
                <a:lnTo>
                  <a:pt x="0" y="674236"/>
                </a:lnTo>
                <a:lnTo>
                  <a:pt x="4008" y="693961"/>
                </a:lnTo>
                <a:lnTo>
                  <a:pt x="14922" y="710114"/>
                </a:lnTo>
                <a:lnTo>
                  <a:pt x="31075" y="721028"/>
                </a:lnTo>
                <a:lnTo>
                  <a:pt x="50800" y="725037"/>
                </a:lnTo>
                <a:lnTo>
                  <a:pt x="5256684" y="725037"/>
                </a:lnTo>
                <a:lnTo>
                  <a:pt x="5276409" y="721028"/>
                </a:lnTo>
                <a:lnTo>
                  <a:pt x="5292562" y="710114"/>
                </a:lnTo>
                <a:lnTo>
                  <a:pt x="5303476" y="693961"/>
                </a:lnTo>
                <a:lnTo>
                  <a:pt x="5307485" y="674236"/>
                </a:lnTo>
                <a:lnTo>
                  <a:pt x="5307485" y="0"/>
                </a:lnTo>
                <a:close/>
              </a:path>
            </a:pathLst>
          </a:custGeom>
          <a:solidFill>
            <a:srgbClr val="0C26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675"/>
              </a:lnSpc>
            </a:pPr>
            <a:fld id="{81D60167-4931-47E6-BA6A-407CBD079E47}" type="slidenum">
              <a:rPr spc="-10"/>
              <a:t>‹#›</a:t>
            </a:fld>
            <a:r>
              <a:rPr spc="-85"/>
              <a:t> </a:t>
            </a:r>
            <a:r>
              <a:rPr spc="90"/>
              <a:t>/</a:t>
            </a:r>
            <a:r>
              <a:rPr spc="-85"/>
              <a:t> </a:t>
            </a:r>
            <a:r>
              <a:rPr spc="-50"/>
              <a:t>8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A27AA-C198-CB05-9CEF-142B738FD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725" y="531044"/>
            <a:ext cx="4324350" cy="1129689"/>
          </a:xfrm>
        </p:spPr>
        <p:txBody>
          <a:bodyPr anchor="b"/>
          <a:lstStyle>
            <a:lvl1pPr algn="ctr">
              <a:defRPr sz="283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9F9A24-0559-C5D3-57F1-863570E018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725" y="1704298"/>
            <a:ext cx="4324350" cy="783421"/>
          </a:xfrm>
        </p:spPr>
        <p:txBody>
          <a:bodyPr/>
          <a:lstStyle>
            <a:lvl1pPr marL="0" indent="0" algn="ctr">
              <a:buNone/>
              <a:defRPr sz="1135"/>
            </a:lvl1pPr>
            <a:lvl2pPr marL="216217" indent="0" algn="ctr">
              <a:buNone/>
              <a:defRPr sz="946"/>
            </a:lvl2pPr>
            <a:lvl3pPr marL="432435" indent="0" algn="ctr">
              <a:buNone/>
              <a:defRPr sz="851"/>
            </a:lvl3pPr>
            <a:lvl4pPr marL="648653" indent="0" algn="ctr">
              <a:buNone/>
              <a:defRPr sz="757"/>
            </a:lvl4pPr>
            <a:lvl5pPr marL="864870" indent="0" algn="ctr">
              <a:buNone/>
              <a:defRPr sz="757"/>
            </a:lvl5pPr>
            <a:lvl6pPr marL="1081088" indent="0" algn="ctr">
              <a:buNone/>
              <a:defRPr sz="757"/>
            </a:lvl6pPr>
            <a:lvl7pPr marL="1297305" indent="0" algn="ctr">
              <a:buNone/>
              <a:defRPr sz="757"/>
            </a:lvl7pPr>
            <a:lvl8pPr marL="1513522" indent="0" algn="ctr">
              <a:buNone/>
              <a:defRPr sz="757"/>
            </a:lvl8pPr>
            <a:lvl9pPr marL="1729740" indent="0" algn="ctr">
              <a:buNone/>
              <a:defRPr sz="75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4674D-2766-286A-6E95-8CAB0EF7D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B3586-71B9-D847-8577-66C35979B616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A3644-2ADE-2D36-E606-9C97DBCBE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3FD5A-F37C-EE4A-C2D9-5D83EC70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1456-8115-9C41-A0FF-87D6E6E6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8368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FC158-1D3C-A5E5-F5DA-1172D40F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B0B5E-30B3-5681-9A2A-D470941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A46F3-9A0F-6740-3BA8-357A8207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B3586-71B9-D847-8577-66C35979B616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92B42-36DB-4D69-A428-A84CA255E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863C4-8CB6-AE40-B88C-BDE58D43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1456-8115-9C41-A0FF-87D6E6E6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324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9157-F0D6-58CD-C3AC-EE9B8A06B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96" y="808959"/>
            <a:ext cx="4973002" cy="1349767"/>
          </a:xfrm>
        </p:spPr>
        <p:txBody>
          <a:bodyPr anchor="b"/>
          <a:lstStyle>
            <a:lvl1pPr>
              <a:defRPr sz="283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EA443-87D5-6246-3AA9-4DC61FBC4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396" y="2171496"/>
            <a:ext cx="4973002" cy="709811"/>
          </a:xfrm>
        </p:spPr>
        <p:txBody>
          <a:bodyPr/>
          <a:lstStyle>
            <a:lvl1pPr marL="0" indent="0">
              <a:buNone/>
              <a:defRPr sz="1135">
                <a:solidFill>
                  <a:schemeClr val="tx1">
                    <a:tint val="75000"/>
                  </a:schemeClr>
                </a:solidFill>
              </a:defRPr>
            </a:lvl1pPr>
            <a:lvl2pPr marL="216217" indent="0">
              <a:buNone/>
              <a:defRPr sz="946">
                <a:solidFill>
                  <a:schemeClr val="tx1">
                    <a:tint val="75000"/>
                  </a:schemeClr>
                </a:solidFill>
              </a:defRPr>
            </a:lvl2pPr>
            <a:lvl3pPr marL="432435" indent="0">
              <a:buNone/>
              <a:defRPr sz="851">
                <a:solidFill>
                  <a:schemeClr val="tx1">
                    <a:tint val="75000"/>
                  </a:schemeClr>
                </a:solidFill>
              </a:defRPr>
            </a:lvl3pPr>
            <a:lvl4pPr marL="648653" indent="0">
              <a:buNone/>
              <a:defRPr sz="757">
                <a:solidFill>
                  <a:schemeClr val="tx1">
                    <a:tint val="75000"/>
                  </a:schemeClr>
                </a:solidFill>
              </a:defRPr>
            </a:lvl4pPr>
            <a:lvl5pPr marL="864870" indent="0">
              <a:buNone/>
              <a:defRPr sz="757">
                <a:solidFill>
                  <a:schemeClr val="tx1">
                    <a:tint val="75000"/>
                  </a:schemeClr>
                </a:solidFill>
              </a:defRPr>
            </a:lvl5pPr>
            <a:lvl6pPr marL="1081088" indent="0">
              <a:buNone/>
              <a:defRPr sz="757">
                <a:solidFill>
                  <a:schemeClr val="tx1">
                    <a:tint val="75000"/>
                  </a:schemeClr>
                </a:solidFill>
              </a:defRPr>
            </a:lvl6pPr>
            <a:lvl7pPr marL="1297305" indent="0">
              <a:buNone/>
              <a:defRPr sz="757">
                <a:solidFill>
                  <a:schemeClr val="tx1">
                    <a:tint val="75000"/>
                  </a:schemeClr>
                </a:solidFill>
              </a:defRPr>
            </a:lvl7pPr>
            <a:lvl8pPr marL="1513522" indent="0">
              <a:buNone/>
              <a:defRPr sz="757">
                <a:solidFill>
                  <a:schemeClr val="tx1">
                    <a:tint val="75000"/>
                  </a:schemeClr>
                </a:solidFill>
              </a:defRPr>
            </a:lvl8pPr>
            <a:lvl9pPr marL="1729740" indent="0">
              <a:buNone/>
              <a:defRPr sz="7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F60B2-93CF-72C6-84B5-70FFDA7D5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B3586-71B9-D847-8577-66C35979B616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7F9F2-718A-8AE0-9E5F-E66A0C92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A628C-9A0F-51C7-367B-D7714F986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1456-8115-9C41-A0FF-87D6E6E6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931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6938273-F1CC-4627-8A84-1B6905A75A37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2D93-A5D5-C3E6-3663-E7FA3EEF0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7BE7E-CF82-A8B3-D2C5-C9E00953A0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6399" y="863791"/>
            <a:ext cx="2450465" cy="20588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7B3E1-B36A-E9BD-DB24-2A1C1868E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18936" y="863791"/>
            <a:ext cx="2450465" cy="20588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19C81-C249-E88C-8AA8-E9988D2F5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B3586-71B9-D847-8577-66C35979B616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B4386-F6F2-08BE-C931-F5727BE5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D2251-1219-695E-3D1D-7B309A64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1456-8115-9C41-A0FF-87D6E6E6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566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D2890-B12D-21C9-9D73-95AF84E03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50" y="172758"/>
            <a:ext cx="4973002" cy="627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42605-0A8A-5285-721C-8120C7D96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150" y="795439"/>
            <a:ext cx="2439203" cy="389832"/>
          </a:xfrm>
        </p:spPr>
        <p:txBody>
          <a:bodyPr anchor="b"/>
          <a:lstStyle>
            <a:lvl1pPr marL="0" indent="0">
              <a:buNone/>
              <a:defRPr sz="1135" b="1"/>
            </a:lvl1pPr>
            <a:lvl2pPr marL="216217" indent="0">
              <a:buNone/>
              <a:defRPr sz="946" b="1"/>
            </a:lvl2pPr>
            <a:lvl3pPr marL="432435" indent="0">
              <a:buNone/>
              <a:defRPr sz="851" b="1"/>
            </a:lvl3pPr>
            <a:lvl4pPr marL="648653" indent="0">
              <a:buNone/>
              <a:defRPr sz="757" b="1"/>
            </a:lvl4pPr>
            <a:lvl5pPr marL="864870" indent="0">
              <a:buNone/>
              <a:defRPr sz="757" b="1"/>
            </a:lvl5pPr>
            <a:lvl6pPr marL="1081088" indent="0">
              <a:buNone/>
              <a:defRPr sz="757" b="1"/>
            </a:lvl6pPr>
            <a:lvl7pPr marL="1297305" indent="0">
              <a:buNone/>
              <a:defRPr sz="757" b="1"/>
            </a:lvl7pPr>
            <a:lvl8pPr marL="1513522" indent="0">
              <a:buNone/>
              <a:defRPr sz="757" b="1"/>
            </a:lvl8pPr>
            <a:lvl9pPr marL="1729740" indent="0">
              <a:buNone/>
              <a:defRPr sz="7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5B349D-74DF-9D8F-D475-23CC7A995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7150" y="1185271"/>
            <a:ext cx="2439203" cy="17433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1DCE98-A88F-A4E7-3EA4-E466304083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18936" y="795439"/>
            <a:ext cx="2451216" cy="389832"/>
          </a:xfrm>
        </p:spPr>
        <p:txBody>
          <a:bodyPr anchor="b"/>
          <a:lstStyle>
            <a:lvl1pPr marL="0" indent="0">
              <a:buNone/>
              <a:defRPr sz="1135" b="1"/>
            </a:lvl1pPr>
            <a:lvl2pPr marL="216217" indent="0">
              <a:buNone/>
              <a:defRPr sz="946" b="1"/>
            </a:lvl2pPr>
            <a:lvl3pPr marL="432435" indent="0">
              <a:buNone/>
              <a:defRPr sz="851" b="1"/>
            </a:lvl3pPr>
            <a:lvl4pPr marL="648653" indent="0">
              <a:buNone/>
              <a:defRPr sz="757" b="1"/>
            </a:lvl4pPr>
            <a:lvl5pPr marL="864870" indent="0">
              <a:buNone/>
              <a:defRPr sz="757" b="1"/>
            </a:lvl5pPr>
            <a:lvl6pPr marL="1081088" indent="0">
              <a:buNone/>
              <a:defRPr sz="757" b="1"/>
            </a:lvl6pPr>
            <a:lvl7pPr marL="1297305" indent="0">
              <a:buNone/>
              <a:defRPr sz="757" b="1"/>
            </a:lvl7pPr>
            <a:lvl8pPr marL="1513522" indent="0">
              <a:buNone/>
              <a:defRPr sz="757" b="1"/>
            </a:lvl8pPr>
            <a:lvl9pPr marL="1729740" indent="0">
              <a:buNone/>
              <a:defRPr sz="7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6F49D-F4C9-734E-BB6B-DD93DF3D49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918936" y="1185271"/>
            <a:ext cx="2451216" cy="17433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961C92-75DE-8630-4699-E9EE3BAB9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B3586-71B9-D847-8577-66C35979B616}" type="datetimeFigureOut">
              <a:rPr lang="en-US" smtClean="0"/>
              <a:t>5/12/25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4447B6-DDA0-15C0-AFBD-45E25D327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ED2FE7-E1B7-72C9-1207-4122ED012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1456-8115-9C41-A0FF-87D6E6E6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2859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B8F1E-689F-620C-F061-1ACD9B2D6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7EC91-AAB4-69F0-3AEB-82C111B5C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B3586-71B9-D847-8577-66C35979B616}" type="datetimeFigureOut">
              <a:rPr lang="en-US" smtClean="0"/>
              <a:t>5/12/25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4E388-2B56-B243-3B8A-447836F2D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D255E-7981-846B-EB64-FBE8A42A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1456-8115-9C41-A0FF-87D6E6E6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1018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DFD335-B6D4-56FE-C55E-4FC498A6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B3586-71B9-D847-8577-66C35979B616}" type="datetimeFigureOut">
              <a:rPr lang="en-US" smtClean="0"/>
              <a:t>5/12/25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A0682F-7644-FE43-6202-A25065EDD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D5C50-5910-6571-E10F-74408F99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1456-8115-9C41-A0FF-87D6E6E6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196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3332-5D6B-CB2A-E8EB-34ED99A2F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50" y="216323"/>
            <a:ext cx="1859620" cy="757132"/>
          </a:xfrm>
        </p:spPr>
        <p:txBody>
          <a:bodyPr anchor="b"/>
          <a:lstStyle>
            <a:lvl1pPr>
              <a:defRPr sz="15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3D3F6-B886-05DB-EF39-E68482C6C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1216" y="467198"/>
            <a:ext cx="2918936" cy="2305947"/>
          </a:xfrm>
        </p:spPr>
        <p:txBody>
          <a:bodyPr/>
          <a:lstStyle>
            <a:lvl1pPr>
              <a:defRPr sz="1513"/>
            </a:lvl1pPr>
            <a:lvl2pPr>
              <a:defRPr sz="1324"/>
            </a:lvl2pPr>
            <a:lvl3pPr>
              <a:defRPr sz="1135"/>
            </a:lvl3pPr>
            <a:lvl4pPr>
              <a:defRPr sz="946"/>
            </a:lvl4pPr>
            <a:lvl5pPr>
              <a:defRPr sz="946"/>
            </a:lvl5pPr>
            <a:lvl6pPr>
              <a:defRPr sz="946"/>
            </a:lvl6pPr>
            <a:lvl7pPr>
              <a:defRPr sz="946"/>
            </a:lvl7pPr>
            <a:lvl8pPr>
              <a:defRPr sz="946"/>
            </a:lvl8pPr>
            <a:lvl9pPr>
              <a:defRPr sz="94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E41E7-0268-FC27-4258-68C33D85E0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150" y="973455"/>
            <a:ext cx="1859620" cy="1803446"/>
          </a:xfrm>
        </p:spPr>
        <p:txBody>
          <a:bodyPr/>
          <a:lstStyle>
            <a:lvl1pPr marL="0" indent="0">
              <a:buNone/>
              <a:defRPr sz="757"/>
            </a:lvl1pPr>
            <a:lvl2pPr marL="216217" indent="0">
              <a:buNone/>
              <a:defRPr sz="662"/>
            </a:lvl2pPr>
            <a:lvl3pPr marL="432435" indent="0">
              <a:buNone/>
              <a:defRPr sz="568"/>
            </a:lvl3pPr>
            <a:lvl4pPr marL="648653" indent="0">
              <a:buNone/>
              <a:defRPr sz="473"/>
            </a:lvl4pPr>
            <a:lvl5pPr marL="864870" indent="0">
              <a:buNone/>
              <a:defRPr sz="473"/>
            </a:lvl5pPr>
            <a:lvl6pPr marL="1081088" indent="0">
              <a:buNone/>
              <a:defRPr sz="473"/>
            </a:lvl6pPr>
            <a:lvl7pPr marL="1297305" indent="0">
              <a:buNone/>
              <a:defRPr sz="473"/>
            </a:lvl7pPr>
            <a:lvl8pPr marL="1513522" indent="0">
              <a:buNone/>
              <a:defRPr sz="473"/>
            </a:lvl8pPr>
            <a:lvl9pPr marL="1729740" indent="0">
              <a:buNone/>
              <a:defRPr sz="47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E5C9E-4C66-0908-E749-6C708D255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B3586-71B9-D847-8577-66C35979B616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88B3E-BD36-FEA8-A5E5-3C47DC9E4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AA29E-DEC1-C882-4FCA-7C39DD26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1456-8115-9C41-A0FF-87D6E6E6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5545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7E0D7-4CDE-4DA7-3097-15F79DC9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50" y="216323"/>
            <a:ext cx="1859620" cy="757132"/>
          </a:xfrm>
        </p:spPr>
        <p:txBody>
          <a:bodyPr anchor="b"/>
          <a:lstStyle>
            <a:lvl1pPr>
              <a:defRPr sz="15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028412-6A2E-EAB1-C54B-AB8840853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451216" y="467198"/>
            <a:ext cx="2918936" cy="2305947"/>
          </a:xfrm>
        </p:spPr>
        <p:txBody>
          <a:bodyPr/>
          <a:lstStyle>
            <a:lvl1pPr marL="0" indent="0">
              <a:buNone/>
              <a:defRPr sz="1513"/>
            </a:lvl1pPr>
            <a:lvl2pPr marL="216217" indent="0">
              <a:buNone/>
              <a:defRPr sz="1324"/>
            </a:lvl2pPr>
            <a:lvl3pPr marL="432435" indent="0">
              <a:buNone/>
              <a:defRPr sz="1135"/>
            </a:lvl3pPr>
            <a:lvl4pPr marL="648653" indent="0">
              <a:buNone/>
              <a:defRPr sz="946"/>
            </a:lvl4pPr>
            <a:lvl5pPr marL="864870" indent="0">
              <a:buNone/>
              <a:defRPr sz="946"/>
            </a:lvl5pPr>
            <a:lvl6pPr marL="1081088" indent="0">
              <a:buNone/>
              <a:defRPr sz="946"/>
            </a:lvl6pPr>
            <a:lvl7pPr marL="1297305" indent="0">
              <a:buNone/>
              <a:defRPr sz="946"/>
            </a:lvl7pPr>
            <a:lvl8pPr marL="1513522" indent="0">
              <a:buNone/>
              <a:defRPr sz="946"/>
            </a:lvl8pPr>
            <a:lvl9pPr marL="1729740" indent="0">
              <a:buNone/>
              <a:defRPr sz="946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3DFFC0-A7AB-973F-B469-2D97868FF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150" y="973455"/>
            <a:ext cx="1859620" cy="1803446"/>
          </a:xfrm>
        </p:spPr>
        <p:txBody>
          <a:bodyPr/>
          <a:lstStyle>
            <a:lvl1pPr marL="0" indent="0">
              <a:buNone/>
              <a:defRPr sz="757"/>
            </a:lvl1pPr>
            <a:lvl2pPr marL="216217" indent="0">
              <a:buNone/>
              <a:defRPr sz="662"/>
            </a:lvl2pPr>
            <a:lvl3pPr marL="432435" indent="0">
              <a:buNone/>
              <a:defRPr sz="568"/>
            </a:lvl3pPr>
            <a:lvl4pPr marL="648653" indent="0">
              <a:buNone/>
              <a:defRPr sz="473"/>
            </a:lvl4pPr>
            <a:lvl5pPr marL="864870" indent="0">
              <a:buNone/>
              <a:defRPr sz="473"/>
            </a:lvl5pPr>
            <a:lvl6pPr marL="1081088" indent="0">
              <a:buNone/>
              <a:defRPr sz="473"/>
            </a:lvl6pPr>
            <a:lvl7pPr marL="1297305" indent="0">
              <a:buNone/>
              <a:defRPr sz="473"/>
            </a:lvl7pPr>
            <a:lvl8pPr marL="1513522" indent="0">
              <a:buNone/>
              <a:defRPr sz="473"/>
            </a:lvl8pPr>
            <a:lvl9pPr marL="1729740" indent="0">
              <a:buNone/>
              <a:defRPr sz="47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54FF15-7E0F-B467-1C7F-3DF3DD73E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B3586-71B9-D847-8577-66C35979B616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AAFA4-3F1A-CD6C-C951-959022DCF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C2C3C-BE34-8AF5-E4E0-39DFE47C2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1456-8115-9C41-A0FF-87D6E6E6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1575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172AE-D424-EC66-3321-77FE45C6C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F1FC3-D32A-532E-2186-5974327CA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E8E21-9F7C-C15E-3F81-6D8A787A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B3586-71B9-D847-8577-66C35979B616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81D1A-D612-56AD-0476-CE13F2D26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F5526-AB8F-1101-A18C-EA6102A64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1456-8115-9C41-A0FF-87D6E6E6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5824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F172B3-51B2-06BD-6611-8FF015BBB4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126150" y="172758"/>
            <a:ext cx="1243251" cy="27498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2B25DE-2243-5A5E-6ECF-096442374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96399" y="172758"/>
            <a:ext cx="3657679" cy="27498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DD02C-7ADD-12C8-6FC6-9C3F2BECC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B3586-71B9-D847-8577-66C35979B616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A42BE-B714-BD74-F0D8-256AE2490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3D72C-70CF-FC2B-A7A6-C505B4DF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1456-8115-9C41-A0FF-87D6E6E6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563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FB7462A-B99B-41C7-9810-69222BE82728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3E14507C-8471-44B7-B662-ED33AE59DE21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68507ADA-1EE3-4C90-9285-A4959C0580A6}" type="datetimeFigureOut">
              <a:rPr lang="en-US" smtClean="0"/>
              <a:t>5/12/25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B43093BD-FE5E-4D59-B047-16011BADF1ED}" type="datetimeFigureOut">
              <a:rPr lang="en-US" smtClean="0"/>
              <a:t>5/12/25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9C6EF3C8-58BC-4741-A74C-633AB7DBCCE2}" type="datetimeFigureOut">
              <a:rPr lang="en-US" smtClean="0"/>
              <a:t>5/12/25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19613717-9196-414D-A1CC-50368920D1BB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8DC5C021-EFD9-490B-B6EE-2C227B1E5323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2"/>
            <a:ext cx="5760085" cy="350520"/>
          </a:xfrm>
          <a:custGeom>
            <a:avLst/>
            <a:gdLst/>
            <a:ahLst/>
            <a:cxnLst/>
            <a:rect l="l" t="t" r="r" b="b"/>
            <a:pathLst>
              <a:path w="5760085" h="350520">
                <a:moveTo>
                  <a:pt x="5759996" y="0"/>
                </a:moveTo>
                <a:lnTo>
                  <a:pt x="0" y="0"/>
                </a:lnTo>
                <a:lnTo>
                  <a:pt x="0" y="350126"/>
                </a:lnTo>
                <a:lnTo>
                  <a:pt x="5759996" y="350126"/>
                </a:lnTo>
                <a:lnTo>
                  <a:pt x="5759996" y="0"/>
                </a:lnTo>
                <a:close/>
              </a:path>
            </a:pathLst>
          </a:custGeom>
          <a:solidFill>
            <a:srgbClr val="0C26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59877"/>
            <a:ext cx="2716530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9432" y="882470"/>
            <a:ext cx="5167630" cy="1510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93359" y="3125241"/>
            <a:ext cx="198754" cy="102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ts val="675"/>
              </a:lnSpc>
            </a:pPr>
            <a:fld id="{81D60167-4931-47E6-BA6A-407CBD079E47}" type="slidenum">
              <a:rPr spc="-10"/>
              <a:t>‹#›</a:t>
            </a:fld>
            <a:r>
              <a:rPr spc="-85"/>
              <a:t> </a:t>
            </a:r>
            <a:r>
              <a:rPr spc="90"/>
              <a:t>/</a:t>
            </a:r>
            <a:r>
              <a:rPr spc="-85"/>
              <a:t> </a:t>
            </a:r>
            <a:r>
              <a:rPr spc="-50"/>
              <a:t>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65" r:id="rId5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041FD4-9DF8-5F84-7789-65F4F3B34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99" y="172758"/>
            <a:ext cx="4973002" cy="627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C2360-4B17-CF0F-D60B-AAB7F666A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399" y="863791"/>
            <a:ext cx="4973002" cy="2058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1DCE6-276E-1A68-F3FC-54267CED2B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399" y="3007495"/>
            <a:ext cx="1297305" cy="172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32435" rtl="0" eaLnBrk="1" latinLnBrk="0" hangingPunct="1">
              <a:defRPr sz="56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16217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435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653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870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1088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97305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522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9740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82B3586-71B9-D847-8577-66C35979B616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4E00D-2325-E493-BD21-11613FDFF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9921" y="3007495"/>
            <a:ext cx="1945958" cy="172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32435" rtl="0" eaLnBrk="1" latinLnBrk="0" hangingPunct="1">
              <a:defRPr sz="56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16217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435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653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870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1088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97305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522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9740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EFB9E-EDCF-8982-F2FD-9845FAB09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72096" y="3007495"/>
            <a:ext cx="1297305" cy="172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32435" rtl="0" eaLnBrk="1" latinLnBrk="0" hangingPunct="1">
              <a:defRPr sz="56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16217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435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653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870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1088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97305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522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9740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3C1456-8115-9C41-A0FF-87D6E6E6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64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ransition/>
  <p:txStyles>
    <p:titleStyle>
      <a:lvl1pPr algn="l" defTabSz="432435" rtl="0" eaLnBrk="1" latinLnBrk="0" hangingPunct="1">
        <a:lnSpc>
          <a:spcPct val="90000"/>
        </a:lnSpc>
        <a:spcBef>
          <a:spcPct val="0"/>
        </a:spcBef>
        <a:buNone/>
        <a:defRPr sz="208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8109" indent="-108109" algn="l" defTabSz="432435" rtl="0" eaLnBrk="1" latinLnBrk="0" hangingPunct="1">
        <a:lnSpc>
          <a:spcPct val="90000"/>
        </a:lnSpc>
        <a:spcBef>
          <a:spcPts val="473"/>
        </a:spcBef>
        <a:buFont typeface="Arial" pitchFamily="34" charset="0"/>
        <a:buChar char="•"/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24326" indent="-108109" algn="l" defTabSz="432435" rtl="0" eaLnBrk="1" latinLnBrk="0" hangingPunct="1">
        <a:lnSpc>
          <a:spcPct val="90000"/>
        </a:lnSpc>
        <a:spcBef>
          <a:spcPts val="236"/>
        </a:spcBef>
        <a:buFont typeface="Arial" pitchFamily="34" charset="0"/>
        <a:buChar char="•"/>
        <a:defRPr sz="1135" kern="1200">
          <a:solidFill>
            <a:schemeClr val="tx1"/>
          </a:solidFill>
          <a:latin typeface="+mn-lt"/>
          <a:ea typeface="+mn-ea"/>
          <a:cs typeface="+mn-cs"/>
        </a:defRPr>
      </a:lvl2pPr>
      <a:lvl3pPr marL="540544" indent="-108109" algn="l" defTabSz="432435" rtl="0" eaLnBrk="1" latinLnBrk="0" hangingPunct="1">
        <a:lnSpc>
          <a:spcPct val="90000"/>
        </a:lnSpc>
        <a:spcBef>
          <a:spcPts val="236"/>
        </a:spcBef>
        <a:buFont typeface="Arial" pitchFamily="34" charset="0"/>
        <a:buChar char="•"/>
        <a:defRPr sz="946" kern="1200">
          <a:solidFill>
            <a:schemeClr val="tx1"/>
          </a:solidFill>
          <a:latin typeface="+mn-lt"/>
          <a:ea typeface="+mn-ea"/>
          <a:cs typeface="+mn-cs"/>
        </a:defRPr>
      </a:lvl3pPr>
      <a:lvl4pPr marL="756761" indent="-108109" algn="l" defTabSz="432435" rtl="0" eaLnBrk="1" latinLnBrk="0" hangingPunct="1">
        <a:lnSpc>
          <a:spcPct val="90000"/>
        </a:lnSpc>
        <a:spcBef>
          <a:spcPts val="236"/>
        </a:spcBef>
        <a:buFont typeface="Arial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972979" indent="-108109" algn="l" defTabSz="432435" rtl="0" eaLnBrk="1" latinLnBrk="0" hangingPunct="1">
        <a:lnSpc>
          <a:spcPct val="90000"/>
        </a:lnSpc>
        <a:spcBef>
          <a:spcPts val="236"/>
        </a:spcBef>
        <a:buFont typeface="Arial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189196" indent="-108109" algn="l" defTabSz="432435" rtl="0" eaLnBrk="1" latinLnBrk="0" hangingPunct="1">
        <a:lnSpc>
          <a:spcPct val="90000"/>
        </a:lnSpc>
        <a:spcBef>
          <a:spcPts val="236"/>
        </a:spcBef>
        <a:buFont typeface="Arial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405414" indent="-108109" algn="l" defTabSz="432435" rtl="0" eaLnBrk="1" latinLnBrk="0" hangingPunct="1">
        <a:lnSpc>
          <a:spcPct val="90000"/>
        </a:lnSpc>
        <a:spcBef>
          <a:spcPts val="236"/>
        </a:spcBef>
        <a:buFont typeface="Arial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621631" indent="-108109" algn="l" defTabSz="432435" rtl="0" eaLnBrk="1" latinLnBrk="0" hangingPunct="1">
        <a:lnSpc>
          <a:spcPct val="90000"/>
        </a:lnSpc>
        <a:spcBef>
          <a:spcPts val="236"/>
        </a:spcBef>
        <a:buFont typeface="Arial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837849" indent="-108109" algn="l" defTabSz="432435" rtl="0" eaLnBrk="1" latinLnBrk="0" hangingPunct="1">
        <a:lnSpc>
          <a:spcPct val="90000"/>
        </a:lnSpc>
        <a:spcBef>
          <a:spcPts val="236"/>
        </a:spcBef>
        <a:buFont typeface="Arial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435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1pPr>
      <a:lvl2pPr marL="216217" algn="l" defTabSz="432435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2pPr>
      <a:lvl3pPr marL="432435" algn="l" defTabSz="432435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3pPr>
      <a:lvl4pPr marL="648653" algn="l" defTabSz="432435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864870" algn="l" defTabSz="432435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081088" algn="l" defTabSz="432435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297305" algn="l" defTabSz="432435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513522" algn="l" defTabSz="432435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729740" algn="l" defTabSz="432435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2.xml"/><Relationship Id="rId5" Type="http://schemas.openxmlformats.org/officeDocument/2006/relationships/image" Target="../media/image24.png"/><Relationship Id="rId4" Type="http://schemas.openxmlformats.org/officeDocument/2006/relationships/customXml" Target="../ink/ink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B74A2-F221-3C27-F217-85E153AA6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3289"/>
            <a:ext cx="5765800" cy="11291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Improving Diffusion Model Sampling Speed, Generalization of Diffusion on Riemannian Manifolds, and Applications to Biometrics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19A65-ECB6-79E3-C8CB-80AEB1F6F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794" y="1810140"/>
            <a:ext cx="4746211" cy="7830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Luke Chen </a:t>
            </a:r>
          </a:p>
          <a:p>
            <a:r>
              <a:rPr lang="en-US" dirty="0"/>
              <a:t>B.S. UC Berkeley Mathematics + Computer Science</a:t>
            </a:r>
          </a:p>
          <a:p>
            <a:r>
              <a:rPr lang="en-US" dirty="0"/>
              <a:t>Masters Student | KAIST Mathematical Sciences | Professor </a:t>
            </a:r>
            <a:r>
              <a:rPr lang="en-US" dirty="0" err="1"/>
              <a:t>Wooseok</a:t>
            </a:r>
            <a:r>
              <a:rPr lang="en-US" dirty="0"/>
              <a:t> Ha Lab (WHA Lab)</a:t>
            </a:r>
          </a:p>
        </p:txBody>
      </p:sp>
    </p:spTree>
    <p:extLst>
      <p:ext uri="{BB962C8B-B14F-4D97-AF65-F5344CB8AC3E}">
        <p14:creationId xmlns:p14="http://schemas.microsoft.com/office/powerpoint/2010/main" val="71872353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C88C1-60E0-2E18-2DC6-4C1C5A117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57" y="61382"/>
            <a:ext cx="5616684" cy="466866"/>
          </a:xfrm>
        </p:spPr>
        <p:txBody>
          <a:bodyPr>
            <a:normAutofit/>
          </a:bodyPr>
          <a:lstStyle/>
          <a:p>
            <a:r>
              <a:rPr lang="en-US" sz="1608" b="1" dirty="0"/>
              <a:t>Conditional Flow Matching / Rectified Flows (Euclidean Space)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640573-FCD4-F148-CCFB-BE58F5440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700" y="467826"/>
            <a:ext cx="4560747" cy="2716602"/>
          </a:xfrm>
        </p:spPr>
      </p:pic>
    </p:spTree>
    <p:extLst>
      <p:ext uri="{BB962C8B-B14F-4D97-AF65-F5344CB8AC3E}">
        <p14:creationId xmlns:p14="http://schemas.microsoft.com/office/powerpoint/2010/main" val="194682930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7FE33-C269-F313-5752-A98998449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AF3A7-22B8-76C6-1D2C-8E07DDE22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631" y="24352"/>
            <a:ext cx="4973002" cy="626881"/>
          </a:xfrm>
        </p:spPr>
        <p:txBody>
          <a:bodyPr/>
          <a:lstStyle/>
          <a:p>
            <a:r>
              <a:rPr lang="en-US" b="1"/>
              <a:t>Manifold Hypothesis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85E06-5EC8-4B8A-D996-26557DDB1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90" y="587533"/>
            <a:ext cx="4211272" cy="248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9751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3FA7-E372-7132-177C-0E7CDD71F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99" y="794"/>
            <a:ext cx="4973002" cy="626881"/>
          </a:xfrm>
        </p:spPr>
        <p:txBody>
          <a:bodyPr/>
          <a:lstStyle/>
          <a:p>
            <a:r>
              <a:rPr lang="en-US" b="1"/>
              <a:t>Metric Flow Matching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8E4D40-A078-F7B6-02C8-9DF1CD2AC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301" y="496923"/>
            <a:ext cx="4383996" cy="2614275"/>
          </a:xfrm>
        </p:spPr>
      </p:pic>
    </p:spTree>
    <p:extLst>
      <p:ext uri="{BB962C8B-B14F-4D97-AF65-F5344CB8AC3E}">
        <p14:creationId xmlns:p14="http://schemas.microsoft.com/office/powerpoint/2010/main" val="428135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3A259-9B99-03C2-2398-13AA2DC07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092567-40FA-392D-910F-B209DA4A6C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543"/>
          <a:stretch>
            <a:fillRect/>
          </a:stretch>
        </p:blipFill>
        <p:spPr>
          <a:xfrm>
            <a:off x="409501" y="113873"/>
            <a:ext cx="4839365" cy="301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2542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727B-EC35-41DE-784F-3DD556C4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Future Research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39C13-8712-373B-4AC3-50AB08065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 Probability Density of Iris Image Sample (or Face Image Sample) as a Riemannian Manifold</a:t>
            </a:r>
          </a:p>
          <a:p>
            <a:r>
              <a:rPr lang="en-US" dirty="0"/>
              <a:t>Apply the Metric Flow Matching algorithm with potential modification</a:t>
            </a:r>
          </a:p>
        </p:txBody>
      </p:sp>
    </p:spTree>
    <p:extLst>
      <p:ext uri="{BB962C8B-B14F-4D97-AF65-F5344CB8AC3E}">
        <p14:creationId xmlns:p14="http://schemas.microsoft.com/office/powerpoint/2010/main" val="351952512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4F79A-4D75-BF41-6314-CF084359E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234" y="111824"/>
            <a:ext cx="3867566" cy="62688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Riemannian Flow Matching (Ricky T.Q. Chen, </a:t>
            </a:r>
            <a:r>
              <a:rPr lang="en-US" b="1" dirty="0" err="1"/>
              <a:t>Yaron</a:t>
            </a:r>
            <a:r>
              <a:rPr lang="en-US" b="1" dirty="0"/>
              <a:t> Lipman)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9A8693-3863-B9DF-7616-78B669880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3300" y="732089"/>
            <a:ext cx="2897509" cy="20578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Simple yet powerful methodology for learning continuous normalizing flows on a general Riemannian manifold M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Time Dependent Flow on M is defined by solving the following ODE over t ∈ [0, 1]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F1D2C8-E420-FCA4-B93D-4F485C0CFE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085"/>
          <a:stretch>
            <a:fillRect/>
          </a:stretch>
        </p:blipFill>
        <p:spPr>
          <a:xfrm>
            <a:off x="2156248" y="2411494"/>
            <a:ext cx="3298725" cy="510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6FDACA-326B-55B9-58E2-DD6915F51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4" y="794"/>
            <a:ext cx="1714729" cy="3243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9EC682-BDAD-1BD2-B5DC-9C8909C38AEE}"/>
              </a:ext>
            </a:extLst>
          </p:cNvPr>
          <p:cNvSpPr txBox="1"/>
          <p:nvPr/>
        </p:nvSpPr>
        <p:spPr>
          <a:xfrm>
            <a:off x="3955562" y="2921982"/>
            <a:ext cx="1924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(Chen et al., 2018) </a:t>
            </a:r>
          </a:p>
        </p:txBody>
      </p:sp>
    </p:spTree>
    <p:extLst>
      <p:ext uri="{BB962C8B-B14F-4D97-AF65-F5344CB8AC3E}">
        <p14:creationId xmlns:p14="http://schemas.microsoft.com/office/powerpoint/2010/main" val="376046726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C29B0-E5F7-867B-04B6-8D9B82A9A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1F02-868C-64C1-4CC2-0A19A96AD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75" y="126118"/>
            <a:ext cx="5656449" cy="626881"/>
          </a:xfrm>
        </p:spPr>
        <p:txBody>
          <a:bodyPr>
            <a:normAutofit/>
          </a:bodyPr>
          <a:lstStyle/>
          <a:p>
            <a:r>
              <a:rPr lang="en-US" sz="1513" b="1"/>
              <a:t>Riemannian Flow Matching Algorithm (Typical ODE Solver = dopri15)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BED4B-AD3D-2460-1608-36683452E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5" y="723175"/>
            <a:ext cx="2708725" cy="22822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6A8B34-3CE9-639B-FCFC-BA7B5F12E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76" y="723175"/>
            <a:ext cx="2594610" cy="22162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C991ED-AC74-7280-7DA9-01E296FC8665}"/>
              </a:ext>
            </a:extLst>
          </p:cNvPr>
          <p:cNvSpPr txBox="1"/>
          <p:nvPr/>
        </p:nvSpPr>
        <p:spPr>
          <a:xfrm>
            <a:off x="3873500" y="2917856"/>
            <a:ext cx="2882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(Chen et al., 2018) </a:t>
            </a:r>
          </a:p>
        </p:txBody>
      </p:sp>
    </p:spTree>
    <p:extLst>
      <p:ext uri="{BB962C8B-B14F-4D97-AF65-F5344CB8AC3E}">
        <p14:creationId xmlns:p14="http://schemas.microsoft.com/office/powerpoint/2010/main" val="218924184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B9AC6-B47C-FD6D-DBCD-DFC756E19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64BE-C795-1D3C-2635-2194EF3C9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806" y="243592"/>
            <a:ext cx="4973002" cy="626881"/>
          </a:xfrm>
        </p:spPr>
        <p:txBody>
          <a:bodyPr>
            <a:normAutofit fontScale="90000"/>
          </a:bodyPr>
          <a:lstStyle/>
          <a:p>
            <a:r>
              <a:rPr lang="en-US" b="1"/>
              <a:t>Riemannian Flow Matching on Earth &amp; Climate Science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1060E-4676-2EF1-DBC2-7D4A616DD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2" y="870473"/>
            <a:ext cx="4893537" cy="1666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5DB1D2-B015-628F-C511-7393A392DF43}"/>
              </a:ext>
            </a:extLst>
          </p:cNvPr>
          <p:cNvSpPr txBox="1"/>
          <p:nvPr/>
        </p:nvSpPr>
        <p:spPr>
          <a:xfrm>
            <a:off x="3721100" y="2875518"/>
            <a:ext cx="2881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(Chen et al., 2018) </a:t>
            </a:r>
          </a:p>
        </p:txBody>
      </p:sp>
    </p:spTree>
    <p:extLst>
      <p:ext uri="{BB962C8B-B14F-4D97-AF65-F5344CB8AC3E}">
        <p14:creationId xmlns:p14="http://schemas.microsoft.com/office/powerpoint/2010/main" val="334800137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7C928-B048-A006-193E-ED5CA5880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C40BA-881B-124C-B026-A313B3CAF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Riemannian Flow Matching Experimental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04EDB2-764C-18B5-CF4F-D871F1738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697" y="864162"/>
            <a:ext cx="4400404" cy="205782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2D460F-5793-8C19-7BB0-4404278C6A5C}"/>
              </a:ext>
            </a:extLst>
          </p:cNvPr>
          <p:cNvSpPr txBox="1"/>
          <p:nvPr/>
        </p:nvSpPr>
        <p:spPr>
          <a:xfrm>
            <a:off x="4025900" y="2960635"/>
            <a:ext cx="28814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(Chen et al., 2018) </a:t>
            </a:r>
          </a:p>
        </p:txBody>
      </p:sp>
    </p:spTree>
    <p:extLst>
      <p:ext uri="{BB962C8B-B14F-4D97-AF65-F5344CB8AC3E}">
        <p14:creationId xmlns:p14="http://schemas.microsoft.com/office/powerpoint/2010/main" val="20692378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93B79-EB50-F715-45BF-AB4D8FD4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Riemannian Flow Matching Results: Biharmonic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4F4EE-110F-E680-99EB-883F0EAC8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913679"/>
            <a:ext cx="3152687" cy="17837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8CC62-9009-B8B8-FEF9-C7EA79410216}"/>
              </a:ext>
            </a:extLst>
          </p:cNvPr>
          <p:cNvSpPr txBox="1"/>
          <p:nvPr/>
        </p:nvSpPr>
        <p:spPr>
          <a:xfrm>
            <a:off x="3492500" y="2887073"/>
            <a:ext cx="2882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(Chen et al., 2018) </a:t>
            </a:r>
          </a:p>
        </p:txBody>
      </p:sp>
    </p:spTree>
    <p:extLst>
      <p:ext uri="{BB962C8B-B14F-4D97-AF65-F5344CB8AC3E}">
        <p14:creationId xmlns:p14="http://schemas.microsoft.com/office/powerpoint/2010/main" val="374619300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59877"/>
            <a:ext cx="271653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20" dirty="0"/>
              <a:t>Problem </a:t>
            </a:r>
            <a:r>
              <a:rPr spc="-20" dirty="0"/>
              <a:t>Setting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932" y="980413"/>
            <a:ext cx="22263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9860" indent="-137160">
              <a:lnSpc>
                <a:spcPct val="100000"/>
              </a:lnSpc>
              <a:spcBef>
                <a:spcPts val="90"/>
              </a:spcBef>
              <a:buClr>
                <a:srgbClr val="0C2659"/>
              </a:buClr>
              <a:buFont typeface="Cambria"/>
              <a:buChar char="•"/>
              <a:tabLst>
                <a:tab pos="149860" algn="l"/>
              </a:tabLst>
            </a:pPr>
            <a:r>
              <a:rPr sz="1100" i="1" spc="90" dirty="0">
                <a:latin typeface="Arial"/>
                <a:cs typeface="Arial"/>
              </a:rPr>
              <a:t>t</a:t>
            </a:r>
            <a:r>
              <a:rPr sz="1100" i="1" spc="6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0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(data)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i="1" spc="200" dirty="0">
                <a:latin typeface="Arial"/>
                <a:cs typeface="Arial"/>
              </a:rPr>
              <a:t>&lt;</a:t>
            </a:r>
            <a:r>
              <a:rPr sz="1100" i="1" spc="-10" dirty="0">
                <a:latin typeface="Arial"/>
                <a:cs typeface="Arial"/>
              </a:rPr>
              <a:t> </a:t>
            </a:r>
            <a:r>
              <a:rPr sz="1100" spc="-20" dirty="0">
                <a:latin typeface="Cambria"/>
                <a:cs typeface="Cambria"/>
              </a:rPr>
              <a:t>·</a:t>
            </a:r>
            <a:r>
              <a:rPr sz="1100" spc="-60" dirty="0">
                <a:latin typeface="Cambria"/>
                <a:cs typeface="Cambria"/>
              </a:rPr>
              <a:t> </a:t>
            </a:r>
            <a:r>
              <a:rPr sz="1100" spc="-20" dirty="0">
                <a:latin typeface="Cambria"/>
                <a:cs typeface="Cambria"/>
              </a:rPr>
              <a:t>·</a:t>
            </a:r>
            <a:r>
              <a:rPr sz="1100" spc="-6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·</a:t>
            </a:r>
            <a:r>
              <a:rPr sz="1100" spc="55" dirty="0">
                <a:latin typeface="Cambria"/>
                <a:cs typeface="Cambria"/>
              </a:rPr>
              <a:t> </a:t>
            </a:r>
            <a:r>
              <a:rPr sz="1100" i="1" spc="200" dirty="0">
                <a:latin typeface="Arial"/>
                <a:cs typeface="Arial"/>
              </a:rPr>
              <a:t>&lt;</a:t>
            </a:r>
            <a:r>
              <a:rPr sz="1100" i="1" spc="-10" dirty="0">
                <a:latin typeface="Arial"/>
                <a:cs typeface="Arial"/>
              </a:rPr>
              <a:t> </a:t>
            </a:r>
            <a:r>
              <a:rPr sz="1100" i="1" spc="90" dirty="0">
                <a:latin typeface="Arial"/>
                <a:cs typeface="Arial"/>
              </a:rPr>
              <a:t>t</a:t>
            </a:r>
            <a:r>
              <a:rPr sz="1100" i="1" spc="7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i="1" spc="185" dirty="0">
                <a:latin typeface="Arial"/>
                <a:cs typeface="Arial"/>
              </a:rPr>
              <a:t> </a:t>
            </a:r>
            <a:r>
              <a:rPr sz="1100" spc="-10" dirty="0">
                <a:latin typeface="Tahoma"/>
                <a:cs typeface="Tahoma"/>
              </a:rPr>
              <a:t>(noise)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40748" y="1075066"/>
            <a:ext cx="1409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30">
                <a:latin typeface="Cambria"/>
                <a:cs typeface="Cambria"/>
              </a:rPr>
              <a:t>√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68903" y="1223543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8">
                <a:moveTo>
                  <a:pt x="0" y="0"/>
                </a:moveTo>
                <a:lnTo>
                  <a:pt x="129311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7532" y="1190445"/>
            <a:ext cx="33000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5260" indent="-137160">
              <a:lnSpc>
                <a:spcPct val="100000"/>
              </a:lnSpc>
              <a:spcBef>
                <a:spcPts val="90"/>
              </a:spcBef>
              <a:buClr>
                <a:srgbClr val="0C2659"/>
              </a:buClr>
              <a:buFont typeface="Cambria"/>
              <a:buChar char="•"/>
              <a:tabLst>
                <a:tab pos="175260" algn="l"/>
                <a:tab pos="2891155" algn="l"/>
              </a:tabLst>
            </a:pPr>
            <a:r>
              <a:rPr sz="1100" b="1" spc="-50" dirty="0">
                <a:latin typeface="Arial"/>
                <a:cs typeface="Arial"/>
              </a:rPr>
              <a:t>Forward</a:t>
            </a:r>
            <a:r>
              <a:rPr sz="1100" b="1" spc="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SDE</a:t>
            </a:r>
            <a:r>
              <a:rPr sz="1100" b="1" spc="15" dirty="0">
                <a:latin typeface="Arial"/>
                <a:cs typeface="Arial"/>
              </a:rPr>
              <a:t> </a:t>
            </a:r>
            <a:r>
              <a:rPr sz="1100" spc="-30" dirty="0">
                <a:latin typeface="Tahoma"/>
                <a:cs typeface="Tahoma"/>
              </a:rPr>
              <a:t>(Variance</a:t>
            </a:r>
            <a:r>
              <a:rPr sz="1100" spc="-25" dirty="0">
                <a:latin typeface="Tahoma"/>
                <a:cs typeface="Tahoma"/>
              </a:rPr>
              <a:t> Exploding):</a:t>
            </a:r>
            <a:r>
              <a:rPr sz="1100" spc="90" dirty="0">
                <a:latin typeface="Tahoma"/>
                <a:cs typeface="Tahoma"/>
              </a:rPr>
              <a:t> </a:t>
            </a:r>
            <a:r>
              <a:rPr sz="1100" i="1" dirty="0" err="1">
                <a:latin typeface="Arial"/>
                <a:cs typeface="Arial"/>
              </a:rPr>
              <a:t>dX</a:t>
            </a:r>
            <a:r>
              <a:rPr sz="1200" i="1" baseline="-10416" dirty="0" err="1">
                <a:latin typeface="Arial"/>
                <a:cs typeface="Arial"/>
              </a:rPr>
              <a:t>t</a:t>
            </a:r>
            <a:r>
              <a:rPr sz="1200" i="1" spc="217" baseline="-10416" dirty="0">
                <a:latin typeface="Arial"/>
                <a:cs typeface="Arial"/>
              </a:rPr>
              <a:t> </a:t>
            </a:r>
            <a:r>
              <a:rPr sz="1100" spc="-50" dirty="0">
                <a:latin typeface="Tahoma"/>
                <a:cs typeface="Tahoma"/>
              </a:rPr>
              <a:t>=</a:t>
            </a:r>
            <a:r>
              <a:rPr sz="1100" dirty="0">
                <a:latin typeface="Tahoma"/>
                <a:cs typeface="Tahoma"/>
              </a:rPr>
              <a:t>	</a:t>
            </a:r>
            <a:r>
              <a:rPr sz="1100" spc="-20" dirty="0">
                <a:latin typeface="Tahoma"/>
                <a:cs typeface="Tahoma"/>
              </a:rPr>
              <a:t>2</a:t>
            </a:r>
            <a:r>
              <a:rPr sz="1100" i="1" spc="-20" dirty="0">
                <a:latin typeface="Arial"/>
                <a:cs typeface="Arial"/>
              </a:rPr>
              <a:t>tdW</a:t>
            </a:r>
            <a:r>
              <a:rPr sz="1200" i="1" spc="-30" baseline="-10416" dirty="0">
                <a:latin typeface="Arial"/>
                <a:cs typeface="Arial"/>
              </a:rPr>
              <a:t>t</a:t>
            </a:r>
            <a:endParaRPr sz="1200" baseline="-10416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71316" y="1433575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8">
                <a:moveTo>
                  <a:pt x="0" y="0"/>
                </a:moveTo>
                <a:lnTo>
                  <a:pt x="129311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4832" y="1356700"/>
            <a:ext cx="3428365" cy="4457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87960" indent="-137160">
              <a:lnSpc>
                <a:spcPct val="100000"/>
              </a:lnSpc>
              <a:spcBef>
                <a:spcPts val="434"/>
              </a:spcBef>
              <a:buClr>
                <a:srgbClr val="0C2659"/>
              </a:buClr>
              <a:buFont typeface="Cambria"/>
              <a:buChar char="•"/>
              <a:tabLst>
                <a:tab pos="187960" algn="l"/>
              </a:tabLst>
            </a:pPr>
            <a:r>
              <a:rPr sz="1100" b="1" spc="-55">
                <a:latin typeface="Arial"/>
                <a:cs typeface="Arial"/>
              </a:rPr>
              <a:t>Reverse</a:t>
            </a:r>
            <a:r>
              <a:rPr sz="1100" b="1" spc="90">
                <a:latin typeface="Arial"/>
                <a:cs typeface="Arial"/>
              </a:rPr>
              <a:t> </a:t>
            </a:r>
            <a:r>
              <a:rPr sz="1100" b="1" spc="-10">
                <a:latin typeface="Arial"/>
                <a:cs typeface="Arial"/>
              </a:rPr>
              <a:t>SDE</a:t>
            </a:r>
            <a:r>
              <a:rPr sz="1100" spc="-10">
                <a:latin typeface="Tahoma"/>
                <a:cs typeface="Tahoma"/>
              </a:rPr>
              <a:t>:</a:t>
            </a:r>
            <a:r>
              <a:rPr sz="1100" spc="25">
                <a:latin typeface="Tahoma"/>
                <a:cs typeface="Tahoma"/>
              </a:rPr>
              <a:t> </a:t>
            </a:r>
            <a:r>
              <a:rPr sz="1100" i="1">
                <a:latin typeface="Arial"/>
                <a:cs typeface="Arial"/>
              </a:rPr>
              <a:t>dX</a:t>
            </a:r>
            <a:r>
              <a:rPr sz="1200" i="1" baseline="-10416">
                <a:latin typeface="Arial"/>
                <a:cs typeface="Arial"/>
              </a:rPr>
              <a:t>t</a:t>
            </a:r>
            <a:r>
              <a:rPr sz="1200" i="1" spc="284" baseline="-10416">
                <a:latin typeface="Arial"/>
                <a:cs typeface="Arial"/>
              </a:rPr>
              <a:t> </a:t>
            </a:r>
            <a:r>
              <a:rPr sz="1100">
                <a:latin typeface="Tahoma"/>
                <a:cs typeface="Tahoma"/>
              </a:rPr>
              <a:t>=</a:t>
            </a:r>
            <a:r>
              <a:rPr sz="1100" spc="-35">
                <a:latin typeface="Tahoma"/>
                <a:cs typeface="Tahoma"/>
              </a:rPr>
              <a:t> </a:t>
            </a:r>
            <a:r>
              <a:rPr sz="1100" spc="105">
                <a:latin typeface="Cambria"/>
                <a:cs typeface="Cambria"/>
              </a:rPr>
              <a:t>−</a:t>
            </a:r>
            <a:r>
              <a:rPr sz="1100" spc="105">
                <a:latin typeface="Tahoma"/>
                <a:cs typeface="Tahoma"/>
              </a:rPr>
              <a:t>2</a:t>
            </a:r>
            <a:r>
              <a:rPr sz="1100" i="1" spc="105">
                <a:latin typeface="Arial"/>
                <a:cs typeface="Arial"/>
              </a:rPr>
              <a:t>t</a:t>
            </a:r>
            <a:r>
              <a:rPr sz="1100" spc="105">
                <a:latin typeface="Cambria"/>
                <a:cs typeface="Cambria"/>
              </a:rPr>
              <a:t>∇</a:t>
            </a:r>
            <a:r>
              <a:rPr sz="1200" i="1" spc="157" baseline="-10416">
                <a:latin typeface="Arial"/>
                <a:cs typeface="Arial"/>
              </a:rPr>
              <a:t>x</a:t>
            </a:r>
            <a:r>
              <a:rPr sz="900" i="1" spc="157" baseline="-23148">
                <a:latin typeface="Arial"/>
                <a:cs typeface="Arial"/>
              </a:rPr>
              <a:t>t</a:t>
            </a:r>
            <a:r>
              <a:rPr sz="900" i="1" spc="-37" baseline="-23148">
                <a:latin typeface="Arial"/>
                <a:cs typeface="Arial"/>
              </a:rPr>
              <a:t> </a:t>
            </a:r>
            <a:r>
              <a:rPr sz="1100" i="1" spc="-50">
                <a:latin typeface="Arial"/>
                <a:cs typeface="Arial"/>
              </a:rPr>
              <a:t>log</a:t>
            </a:r>
            <a:r>
              <a:rPr sz="1100" i="1" spc="-190">
                <a:latin typeface="Arial"/>
                <a:cs typeface="Arial"/>
              </a:rPr>
              <a:t> </a:t>
            </a:r>
            <a:r>
              <a:rPr sz="1100">
                <a:latin typeface="Tahoma"/>
                <a:cs typeface="Tahoma"/>
              </a:rPr>
              <a:t>(</a:t>
            </a:r>
            <a:r>
              <a:rPr sz="1100" i="1">
                <a:latin typeface="Arial"/>
                <a:cs typeface="Arial"/>
              </a:rPr>
              <a:t>p</a:t>
            </a:r>
            <a:r>
              <a:rPr sz="1200" i="1" baseline="-10416">
                <a:latin typeface="Arial"/>
                <a:cs typeface="Arial"/>
              </a:rPr>
              <a:t>t</a:t>
            </a:r>
            <a:r>
              <a:rPr sz="1200" i="1" spc="-179" baseline="-10416">
                <a:latin typeface="Arial"/>
                <a:cs typeface="Arial"/>
              </a:rPr>
              <a:t> </a:t>
            </a:r>
            <a:r>
              <a:rPr sz="1100">
                <a:latin typeface="Tahoma"/>
                <a:cs typeface="Tahoma"/>
              </a:rPr>
              <a:t>(</a:t>
            </a:r>
            <a:r>
              <a:rPr sz="1100" i="1">
                <a:latin typeface="Arial"/>
                <a:cs typeface="Arial"/>
              </a:rPr>
              <a:t>x</a:t>
            </a:r>
            <a:r>
              <a:rPr sz="1200" i="1" baseline="-10416">
                <a:latin typeface="Arial"/>
                <a:cs typeface="Arial"/>
              </a:rPr>
              <a:t>t</a:t>
            </a:r>
            <a:r>
              <a:rPr sz="1200" i="1" spc="-179" baseline="-10416">
                <a:latin typeface="Arial"/>
                <a:cs typeface="Arial"/>
              </a:rPr>
              <a:t> </a:t>
            </a:r>
            <a:r>
              <a:rPr sz="1100">
                <a:latin typeface="Tahoma"/>
                <a:cs typeface="Tahoma"/>
              </a:rPr>
              <a:t>))</a:t>
            </a:r>
            <a:r>
              <a:rPr sz="1100" i="1">
                <a:latin typeface="Arial"/>
                <a:cs typeface="Arial"/>
              </a:rPr>
              <a:t>dt</a:t>
            </a:r>
            <a:r>
              <a:rPr sz="1100" i="1" spc="20">
                <a:latin typeface="Arial"/>
                <a:cs typeface="Arial"/>
              </a:rPr>
              <a:t> </a:t>
            </a:r>
            <a:r>
              <a:rPr sz="1100">
                <a:latin typeface="Tahoma"/>
                <a:cs typeface="Tahoma"/>
              </a:rPr>
              <a:t>+</a:t>
            </a:r>
            <a:r>
              <a:rPr sz="1100" spc="-105">
                <a:latin typeface="Tahoma"/>
                <a:cs typeface="Tahoma"/>
              </a:rPr>
              <a:t> </a:t>
            </a:r>
            <a:r>
              <a:rPr sz="1650" spc="60" baseline="45454">
                <a:latin typeface="Cambria"/>
                <a:cs typeface="Cambria"/>
              </a:rPr>
              <a:t>√</a:t>
            </a:r>
            <a:r>
              <a:rPr sz="1100" spc="40">
                <a:latin typeface="Tahoma"/>
                <a:cs typeface="Tahoma"/>
              </a:rPr>
              <a:t>2</a:t>
            </a:r>
            <a:r>
              <a:rPr sz="1100" i="1" spc="40">
                <a:latin typeface="Arial"/>
                <a:cs typeface="Arial"/>
              </a:rPr>
              <a:t>tdW</a:t>
            </a:r>
            <a:r>
              <a:rPr sz="1200" i="1" spc="60" baseline="-10416">
                <a:latin typeface="Arial"/>
                <a:cs typeface="Arial"/>
              </a:rPr>
              <a:t>t</a:t>
            </a:r>
            <a:endParaRPr sz="1200" baseline="-10416">
              <a:latin typeface="Arial"/>
              <a:cs typeface="Arial"/>
            </a:endParaRPr>
          </a:p>
          <a:p>
            <a:pPr marL="187960" indent="-137160">
              <a:lnSpc>
                <a:spcPct val="100000"/>
              </a:lnSpc>
              <a:spcBef>
                <a:spcPts val="334"/>
              </a:spcBef>
              <a:buClr>
                <a:srgbClr val="0C2659"/>
              </a:buClr>
              <a:buFont typeface="Cambria"/>
              <a:buChar char="•"/>
              <a:tabLst>
                <a:tab pos="187960" algn="l"/>
              </a:tabLst>
            </a:pPr>
            <a:r>
              <a:rPr sz="1100" b="1" spc="-25">
                <a:latin typeface="Arial"/>
                <a:cs typeface="Arial"/>
              </a:rPr>
              <a:t>Probability</a:t>
            </a:r>
            <a:r>
              <a:rPr sz="1100" b="1" spc="45">
                <a:latin typeface="Arial"/>
                <a:cs typeface="Arial"/>
              </a:rPr>
              <a:t> </a:t>
            </a:r>
            <a:r>
              <a:rPr sz="1100" b="1" spc="-20">
                <a:latin typeface="Arial"/>
                <a:cs typeface="Arial"/>
              </a:rPr>
              <a:t>Flow</a:t>
            </a:r>
            <a:r>
              <a:rPr sz="1100" b="1" spc="70">
                <a:latin typeface="Arial"/>
                <a:cs typeface="Arial"/>
              </a:rPr>
              <a:t> </a:t>
            </a:r>
            <a:r>
              <a:rPr sz="1100" b="1">
                <a:latin typeface="Arial"/>
                <a:cs typeface="Arial"/>
              </a:rPr>
              <a:t>ODE</a:t>
            </a:r>
            <a:r>
              <a:rPr sz="1100">
                <a:latin typeface="Tahoma"/>
                <a:cs typeface="Tahoma"/>
              </a:rPr>
              <a:t>: </a:t>
            </a:r>
            <a:r>
              <a:rPr sz="1100" i="1">
                <a:latin typeface="Arial"/>
                <a:cs typeface="Arial"/>
              </a:rPr>
              <a:t>dX</a:t>
            </a:r>
            <a:r>
              <a:rPr sz="1200" i="1" baseline="-10416">
                <a:latin typeface="Arial"/>
                <a:cs typeface="Arial"/>
              </a:rPr>
              <a:t>t</a:t>
            </a:r>
            <a:r>
              <a:rPr sz="1200" i="1" spc="247" baseline="-10416">
                <a:latin typeface="Arial"/>
                <a:cs typeface="Arial"/>
              </a:rPr>
              <a:t> </a:t>
            </a:r>
            <a:r>
              <a:rPr sz="1100">
                <a:latin typeface="Tahoma"/>
                <a:cs typeface="Tahoma"/>
              </a:rPr>
              <a:t>=</a:t>
            </a:r>
            <a:r>
              <a:rPr sz="1100" spc="-60">
                <a:latin typeface="Tahoma"/>
                <a:cs typeface="Tahoma"/>
              </a:rPr>
              <a:t> </a:t>
            </a:r>
            <a:r>
              <a:rPr sz="1100" spc="140">
                <a:latin typeface="Cambria"/>
                <a:cs typeface="Cambria"/>
              </a:rPr>
              <a:t>−</a:t>
            </a:r>
            <a:r>
              <a:rPr sz="1100" i="1" spc="140">
                <a:latin typeface="Arial"/>
                <a:cs typeface="Arial"/>
              </a:rPr>
              <a:t>t</a:t>
            </a:r>
            <a:r>
              <a:rPr sz="1100" spc="140">
                <a:latin typeface="Cambria"/>
                <a:cs typeface="Cambria"/>
              </a:rPr>
              <a:t>∇</a:t>
            </a:r>
            <a:r>
              <a:rPr sz="1200" i="1" spc="209" baseline="-10416">
                <a:latin typeface="Arial"/>
                <a:cs typeface="Arial"/>
              </a:rPr>
              <a:t>x</a:t>
            </a:r>
            <a:r>
              <a:rPr sz="900" i="1" spc="209" baseline="-23148">
                <a:latin typeface="Arial"/>
                <a:cs typeface="Arial"/>
              </a:rPr>
              <a:t>t</a:t>
            </a:r>
            <a:r>
              <a:rPr sz="900" i="1" spc="-44" baseline="-23148">
                <a:latin typeface="Arial"/>
                <a:cs typeface="Arial"/>
              </a:rPr>
              <a:t> </a:t>
            </a:r>
            <a:r>
              <a:rPr sz="1100" i="1" spc="-50">
                <a:latin typeface="Arial"/>
                <a:cs typeface="Arial"/>
              </a:rPr>
              <a:t>log</a:t>
            </a:r>
            <a:r>
              <a:rPr sz="1100" i="1" spc="-190">
                <a:latin typeface="Arial"/>
                <a:cs typeface="Arial"/>
              </a:rPr>
              <a:t> </a:t>
            </a:r>
            <a:r>
              <a:rPr sz="1100">
                <a:latin typeface="Tahoma"/>
                <a:cs typeface="Tahoma"/>
              </a:rPr>
              <a:t>(</a:t>
            </a:r>
            <a:r>
              <a:rPr sz="1100" i="1">
                <a:latin typeface="Arial"/>
                <a:cs typeface="Arial"/>
              </a:rPr>
              <a:t>p</a:t>
            </a:r>
            <a:r>
              <a:rPr sz="1200" i="1" baseline="-10416">
                <a:latin typeface="Arial"/>
                <a:cs typeface="Arial"/>
              </a:rPr>
              <a:t>t</a:t>
            </a:r>
            <a:r>
              <a:rPr sz="1200" i="1" spc="-179" baseline="-10416">
                <a:latin typeface="Arial"/>
                <a:cs typeface="Arial"/>
              </a:rPr>
              <a:t> </a:t>
            </a:r>
            <a:r>
              <a:rPr sz="1100">
                <a:latin typeface="Tahoma"/>
                <a:cs typeface="Tahoma"/>
              </a:rPr>
              <a:t>(</a:t>
            </a:r>
            <a:r>
              <a:rPr sz="1100" i="1">
                <a:latin typeface="Arial"/>
                <a:cs typeface="Arial"/>
              </a:rPr>
              <a:t>x</a:t>
            </a:r>
            <a:r>
              <a:rPr sz="1200" i="1" baseline="-10416">
                <a:latin typeface="Arial"/>
                <a:cs typeface="Arial"/>
              </a:rPr>
              <a:t>t</a:t>
            </a:r>
            <a:r>
              <a:rPr sz="1200" i="1" spc="-179" baseline="-10416">
                <a:latin typeface="Arial"/>
                <a:cs typeface="Arial"/>
              </a:rPr>
              <a:t> </a:t>
            </a:r>
            <a:r>
              <a:rPr sz="1100" spc="-20">
                <a:latin typeface="Tahoma"/>
                <a:cs typeface="Tahoma"/>
              </a:rPr>
              <a:t>))</a:t>
            </a:r>
            <a:r>
              <a:rPr sz="1100" i="1" spc="-20">
                <a:latin typeface="Arial"/>
                <a:cs typeface="Arial"/>
              </a:rPr>
              <a:t>dt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2932" y="1828112"/>
            <a:ext cx="952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>
                <a:solidFill>
                  <a:srgbClr val="0C2659"/>
                </a:solidFill>
                <a:latin typeface="Cambria"/>
                <a:cs typeface="Cambria"/>
              </a:rPr>
              <a:t>•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0299" y="1808205"/>
            <a:ext cx="66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>
                <a:latin typeface="Tahoma"/>
                <a:cs typeface="Tahoma"/>
              </a:rPr>
              <a:t>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08351" y="1818626"/>
            <a:ext cx="56959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91795" algn="l"/>
              </a:tabLst>
            </a:pPr>
            <a:r>
              <a:rPr sz="800" i="1" u="sng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∂</a:t>
            </a:r>
            <a:r>
              <a:rPr sz="800" i="1" u="sng" spc="-2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</a:t>
            </a:r>
            <a:r>
              <a:rPr sz="800" i="1">
                <a:latin typeface="Arial"/>
                <a:cs typeface="Arial"/>
              </a:rPr>
              <a:t>	</a:t>
            </a:r>
            <a:r>
              <a:rPr sz="800" i="1">
                <a:latin typeface="Calibri"/>
                <a:cs typeface="Calibri"/>
              </a:rPr>
              <a:t>∂</a:t>
            </a:r>
            <a:r>
              <a:rPr sz="800" i="1" spc="240">
                <a:latin typeface="Calibri"/>
                <a:cs typeface="Calibri"/>
              </a:rPr>
              <a:t> </a:t>
            </a:r>
            <a:r>
              <a:rPr sz="800" i="1" spc="-50">
                <a:latin typeface="Arial"/>
                <a:cs typeface="Arial"/>
              </a:rPr>
              <a:t>p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00362" y="1960537"/>
            <a:ext cx="168910" cy="0"/>
          </a:xfrm>
          <a:custGeom>
            <a:avLst/>
            <a:gdLst/>
            <a:ahLst/>
            <a:cxnLst/>
            <a:rect l="l" t="t" r="r" b="b"/>
            <a:pathLst>
              <a:path w="168910">
                <a:moveTo>
                  <a:pt x="0" y="0"/>
                </a:moveTo>
                <a:lnTo>
                  <a:pt x="16891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389758" y="1933573"/>
            <a:ext cx="61087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410845" algn="l"/>
              </a:tabLst>
            </a:pPr>
            <a:r>
              <a:rPr sz="1200" i="1" spc="67" baseline="3472">
                <a:latin typeface="Calibri"/>
                <a:cs typeface="Calibri"/>
              </a:rPr>
              <a:t>∂</a:t>
            </a:r>
            <a:r>
              <a:rPr sz="1200" i="1" spc="67" baseline="3472">
                <a:latin typeface="Arial"/>
                <a:cs typeface="Arial"/>
              </a:rPr>
              <a:t>t</a:t>
            </a:r>
            <a:r>
              <a:rPr sz="1200" i="1" baseline="3472">
                <a:latin typeface="Arial"/>
                <a:cs typeface="Arial"/>
              </a:rPr>
              <a:t>	</a:t>
            </a:r>
            <a:r>
              <a:rPr sz="800" i="1">
                <a:latin typeface="Calibri"/>
                <a:cs typeface="Calibri"/>
              </a:rPr>
              <a:t>∂</a:t>
            </a:r>
            <a:r>
              <a:rPr sz="800" i="1">
                <a:latin typeface="Arial"/>
                <a:cs typeface="Arial"/>
              </a:rPr>
              <a:t>x</a:t>
            </a:r>
            <a:r>
              <a:rPr sz="800" i="1" spc="-100">
                <a:latin typeface="Arial"/>
                <a:cs typeface="Arial"/>
              </a:rPr>
              <a:t> </a:t>
            </a:r>
            <a:r>
              <a:rPr sz="900" spc="-75" baseline="23148">
                <a:latin typeface="Tahoma"/>
                <a:cs typeface="Tahoma"/>
              </a:rPr>
              <a:t>2</a:t>
            </a:r>
            <a:endParaRPr sz="900" baseline="23148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99214" y="1830983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1477" y="1843924"/>
            <a:ext cx="49542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45970" algn="l"/>
                <a:tab pos="2480945" algn="l"/>
              </a:tabLst>
            </a:pPr>
            <a:r>
              <a:rPr sz="1100" b="1" spc="-50">
                <a:latin typeface="Arial"/>
                <a:cs typeface="Arial"/>
              </a:rPr>
              <a:t>Kolmogorov</a:t>
            </a:r>
            <a:r>
              <a:rPr sz="1100" b="1" spc="15">
                <a:latin typeface="Arial"/>
                <a:cs typeface="Arial"/>
              </a:rPr>
              <a:t> </a:t>
            </a:r>
            <a:r>
              <a:rPr sz="1100" b="1" spc="-40">
                <a:latin typeface="Arial"/>
                <a:cs typeface="Arial"/>
              </a:rPr>
              <a:t>Backward</a:t>
            </a:r>
            <a:r>
              <a:rPr sz="1100" b="1" spc="20">
                <a:latin typeface="Arial"/>
                <a:cs typeface="Arial"/>
              </a:rPr>
              <a:t> </a:t>
            </a:r>
            <a:r>
              <a:rPr sz="1100" b="1" spc="-20">
                <a:latin typeface="Arial"/>
                <a:cs typeface="Arial"/>
              </a:rPr>
              <a:t>PDE</a:t>
            </a:r>
            <a:r>
              <a:rPr sz="1100" spc="-20">
                <a:latin typeface="Tahoma"/>
                <a:cs typeface="Tahoma"/>
              </a:rPr>
              <a:t>:</a:t>
            </a:r>
            <a:r>
              <a:rPr sz="1100">
                <a:latin typeface="Tahoma"/>
                <a:cs typeface="Tahoma"/>
              </a:rPr>
              <a:t>	+</a:t>
            </a:r>
            <a:r>
              <a:rPr sz="1100" spc="-75">
                <a:latin typeface="Tahoma"/>
                <a:cs typeface="Tahoma"/>
              </a:rPr>
              <a:t> </a:t>
            </a:r>
            <a:r>
              <a:rPr sz="1100" i="1" spc="40">
                <a:latin typeface="Arial"/>
                <a:cs typeface="Arial"/>
              </a:rPr>
              <a:t>t</a:t>
            </a:r>
            <a:r>
              <a:rPr sz="1100" i="1">
                <a:latin typeface="Arial"/>
                <a:cs typeface="Arial"/>
              </a:rPr>
              <a:t>	</a:t>
            </a:r>
            <a:r>
              <a:rPr sz="1100">
                <a:latin typeface="Tahoma"/>
                <a:cs typeface="Tahoma"/>
              </a:rPr>
              <a:t>=</a:t>
            </a:r>
            <a:r>
              <a:rPr sz="1100" spc="-55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0,</a:t>
            </a:r>
            <a:r>
              <a:rPr sz="1100" spc="15">
                <a:latin typeface="Tahoma"/>
                <a:cs typeface="Tahoma"/>
              </a:rPr>
              <a:t> </a:t>
            </a:r>
            <a:r>
              <a:rPr sz="1100" i="1">
                <a:latin typeface="Arial"/>
                <a:cs typeface="Arial"/>
              </a:rPr>
              <a:t>p</a:t>
            </a:r>
            <a:r>
              <a:rPr sz="1100">
                <a:latin typeface="Tahoma"/>
                <a:cs typeface="Tahoma"/>
              </a:rPr>
              <a:t>(</a:t>
            </a:r>
            <a:r>
              <a:rPr sz="1100" i="1">
                <a:latin typeface="Arial"/>
                <a:cs typeface="Arial"/>
              </a:rPr>
              <a:t>x,</a:t>
            </a:r>
            <a:r>
              <a:rPr sz="1100" i="1" spc="-125">
                <a:latin typeface="Arial"/>
                <a:cs typeface="Arial"/>
              </a:rPr>
              <a:t> </a:t>
            </a:r>
            <a:r>
              <a:rPr sz="1100" i="1" spc="60">
                <a:latin typeface="Arial"/>
                <a:cs typeface="Arial"/>
              </a:rPr>
              <a:t>T</a:t>
            </a:r>
            <a:r>
              <a:rPr sz="1100" i="1" spc="-160">
                <a:latin typeface="Arial"/>
                <a:cs typeface="Arial"/>
              </a:rPr>
              <a:t> </a:t>
            </a:r>
            <a:r>
              <a:rPr sz="1100">
                <a:latin typeface="Tahoma"/>
                <a:cs typeface="Tahoma"/>
              </a:rPr>
              <a:t>)</a:t>
            </a:r>
            <a:r>
              <a:rPr sz="1100" spc="-45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=</a:t>
            </a:r>
            <a:r>
              <a:rPr sz="1100" spc="-50">
                <a:latin typeface="Tahoma"/>
                <a:cs typeface="Tahoma"/>
              </a:rPr>
              <a:t> </a:t>
            </a:r>
            <a:r>
              <a:rPr sz="1100" i="1" spc="-135">
                <a:latin typeface="Arial"/>
                <a:cs typeface="Arial"/>
              </a:rPr>
              <a:t>G</a:t>
            </a:r>
            <a:r>
              <a:rPr sz="1100" i="1" spc="-180">
                <a:latin typeface="Arial"/>
                <a:cs typeface="Arial"/>
              </a:rPr>
              <a:t> </a:t>
            </a:r>
            <a:r>
              <a:rPr sz="1100" spc="-35">
                <a:latin typeface="Tahoma"/>
                <a:cs typeface="Tahoma"/>
              </a:rPr>
              <a:t>(</a:t>
            </a:r>
            <a:r>
              <a:rPr sz="1100" i="1" spc="-35">
                <a:latin typeface="Arial"/>
                <a:cs typeface="Arial"/>
              </a:rPr>
              <a:t>x</a:t>
            </a:r>
            <a:r>
              <a:rPr sz="1100" i="1" spc="-210">
                <a:latin typeface="Arial"/>
                <a:cs typeface="Arial"/>
              </a:rPr>
              <a:t> </a:t>
            </a:r>
            <a:r>
              <a:rPr sz="1100">
                <a:latin typeface="Tahoma"/>
                <a:cs typeface="Tahoma"/>
              </a:rPr>
              <a:t>)</a:t>
            </a:r>
            <a:r>
              <a:rPr sz="1100" spc="15">
                <a:latin typeface="Tahoma"/>
                <a:cs typeface="Tahoma"/>
              </a:rPr>
              <a:t> </a:t>
            </a:r>
            <a:r>
              <a:rPr sz="1100" spc="-65">
                <a:latin typeface="Tahoma"/>
                <a:cs typeface="Tahoma"/>
              </a:rPr>
              <a:t>where</a:t>
            </a:r>
            <a:r>
              <a:rPr sz="1100" spc="10">
                <a:latin typeface="Tahoma"/>
                <a:cs typeface="Tahoma"/>
              </a:rPr>
              <a:t> </a:t>
            </a:r>
            <a:r>
              <a:rPr sz="1100" i="1">
                <a:latin typeface="Arial"/>
                <a:cs typeface="Arial"/>
              </a:rPr>
              <a:t>G</a:t>
            </a:r>
            <a:r>
              <a:rPr sz="1100" i="1" spc="120">
                <a:latin typeface="Arial"/>
                <a:cs typeface="Arial"/>
              </a:rPr>
              <a:t> </a:t>
            </a:r>
            <a:r>
              <a:rPr sz="1100">
                <a:latin typeface="Tahoma"/>
                <a:cs typeface="Tahoma"/>
              </a:rPr>
              <a:t>=</a:t>
            </a:r>
            <a:r>
              <a:rPr sz="1100" spc="-40">
                <a:latin typeface="Tahoma"/>
                <a:cs typeface="Tahoma"/>
              </a:rPr>
              <a:t> </a:t>
            </a:r>
            <a:r>
              <a:rPr sz="1100" i="1" spc="-10">
                <a:latin typeface="Arial"/>
                <a:cs typeface="Arial"/>
              </a:rPr>
              <a:t>N</a:t>
            </a:r>
            <a:r>
              <a:rPr sz="1100" spc="-10">
                <a:latin typeface="Tahoma"/>
                <a:cs typeface="Tahoma"/>
              </a:rPr>
              <a:t>(0</a:t>
            </a:r>
            <a:r>
              <a:rPr sz="1100" i="1" spc="-10">
                <a:latin typeface="Arial"/>
                <a:cs typeface="Arial"/>
              </a:rPr>
              <a:t>,</a:t>
            </a:r>
            <a:r>
              <a:rPr sz="1100" i="1" spc="-125">
                <a:latin typeface="Arial"/>
                <a:cs typeface="Arial"/>
              </a:rPr>
              <a:t> </a:t>
            </a:r>
            <a:r>
              <a:rPr sz="1100" i="1" spc="90">
                <a:latin typeface="Arial"/>
                <a:cs typeface="Arial"/>
              </a:rPr>
              <a:t>t</a:t>
            </a:r>
            <a:r>
              <a:rPr sz="1100" i="1" spc="235">
                <a:latin typeface="Arial"/>
                <a:cs typeface="Arial"/>
              </a:rPr>
              <a:t> </a:t>
            </a:r>
            <a:r>
              <a:rPr sz="1100" i="1">
                <a:latin typeface="Arial"/>
                <a:cs typeface="Arial"/>
              </a:rPr>
              <a:t>I</a:t>
            </a:r>
            <a:r>
              <a:rPr sz="1100" i="1" spc="-160">
                <a:latin typeface="Arial"/>
                <a:cs typeface="Arial"/>
              </a:rPr>
              <a:t> </a:t>
            </a:r>
            <a:r>
              <a:rPr sz="1100" spc="-5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7532" y="2053956"/>
            <a:ext cx="33248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5260" indent="-137160">
              <a:lnSpc>
                <a:spcPct val="100000"/>
              </a:lnSpc>
              <a:spcBef>
                <a:spcPts val="90"/>
              </a:spcBef>
              <a:buClr>
                <a:srgbClr val="0C2659"/>
              </a:buClr>
              <a:buFont typeface="Cambria"/>
              <a:buChar char="•"/>
              <a:tabLst>
                <a:tab pos="175260" algn="l"/>
              </a:tabLst>
            </a:pPr>
            <a:r>
              <a:rPr sz="1100" b="1" spc="-40">
                <a:latin typeface="Arial"/>
                <a:cs typeface="Arial"/>
              </a:rPr>
              <a:t>Feynman-</a:t>
            </a:r>
            <a:r>
              <a:rPr sz="1100" b="1">
                <a:latin typeface="Arial"/>
                <a:cs typeface="Arial"/>
              </a:rPr>
              <a:t>Kac</a:t>
            </a:r>
            <a:r>
              <a:rPr sz="1100" b="1" spc="90">
                <a:latin typeface="Arial"/>
                <a:cs typeface="Arial"/>
              </a:rPr>
              <a:t> </a:t>
            </a:r>
            <a:r>
              <a:rPr sz="1100" b="1" spc="-40">
                <a:latin typeface="Arial"/>
                <a:cs typeface="Arial"/>
              </a:rPr>
              <a:t>Formula</a:t>
            </a:r>
            <a:r>
              <a:rPr sz="1100" spc="-40">
                <a:latin typeface="Tahoma"/>
                <a:cs typeface="Tahoma"/>
              </a:rPr>
              <a:t>:</a:t>
            </a:r>
            <a:r>
              <a:rPr sz="1100" spc="135">
                <a:latin typeface="Tahoma"/>
                <a:cs typeface="Tahoma"/>
              </a:rPr>
              <a:t> </a:t>
            </a:r>
            <a:r>
              <a:rPr sz="1100" i="1">
                <a:latin typeface="Arial"/>
                <a:cs typeface="Arial"/>
              </a:rPr>
              <a:t>p</a:t>
            </a:r>
            <a:r>
              <a:rPr sz="1100">
                <a:latin typeface="Tahoma"/>
                <a:cs typeface="Tahoma"/>
              </a:rPr>
              <a:t>(</a:t>
            </a:r>
            <a:r>
              <a:rPr sz="1100" i="1">
                <a:latin typeface="Arial"/>
                <a:cs typeface="Arial"/>
              </a:rPr>
              <a:t>x,</a:t>
            </a:r>
            <a:r>
              <a:rPr sz="1100" i="1" spc="-125">
                <a:latin typeface="Arial"/>
                <a:cs typeface="Arial"/>
              </a:rPr>
              <a:t> </a:t>
            </a:r>
            <a:r>
              <a:rPr sz="1100" i="1" spc="80">
                <a:latin typeface="Arial"/>
                <a:cs typeface="Arial"/>
              </a:rPr>
              <a:t>t</a:t>
            </a:r>
            <a:r>
              <a:rPr sz="1100" spc="80">
                <a:latin typeface="Tahoma"/>
                <a:cs typeface="Tahoma"/>
              </a:rPr>
              <a:t>)</a:t>
            </a:r>
            <a:r>
              <a:rPr sz="1100" spc="-40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=</a:t>
            </a:r>
            <a:r>
              <a:rPr sz="1100" spc="-45">
                <a:latin typeface="Tahoma"/>
                <a:cs typeface="Tahoma"/>
              </a:rPr>
              <a:t> </a:t>
            </a:r>
            <a:r>
              <a:rPr sz="1100" b="1" spc="-105">
                <a:latin typeface="Arial"/>
                <a:cs typeface="Arial"/>
              </a:rPr>
              <a:t>E</a:t>
            </a:r>
            <a:r>
              <a:rPr sz="1100" spc="-105">
                <a:latin typeface="Tahoma"/>
                <a:cs typeface="Tahoma"/>
              </a:rPr>
              <a:t>[</a:t>
            </a:r>
            <a:r>
              <a:rPr sz="1100" i="1" spc="-105">
                <a:latin typeface="Arial"/>
                <a:cs typeface="Arial"/>
              </a:rPr>
              <a:t>G</a:t>
            </a:r>
            <a:r>
              <a:rPr sz="1100" i="1" spc="-180">
                <a:latin typeface="Arial"/>
                <a:cs typeface="Arial"/>
              </a:rPr>
              <a:t> </a:t>
            </a:r>
            <a:r>
              <a:rPr sz="1100">
                <a:latin typeface="Tahoma"/>
                <a:cs typeface="Tahoma"/>
              </a:rPr>
              <a:t>(</a:t>
            </a:r>
            <a:r>
              <a:rPr sz="1100" i="1">
                <a:latin typeface="Arial"/>
                <a:cs typeface="Arial"/>
              </a:rPr>
              <a:t>X</a:t>
            </a:r>
            <a:r>
              <a:rPr sz="1200" i="1" baseline="-13888">
                <a:latin typeface="Arial"/>
                <a:cs typeface="Arial"/>
              </a:rPr>
              <a:t>T</a:t>
            </a:r>
            <a:r>
              <a:rPr sz="1200" i="1" spc="-104" baseline="-13888">
                <a:latin typeface="Arial"/>
                <a:cs typeface="Arial"/>
              </a:rPr>
              <a:t> </a:t>
            </a:r>
            <a:r>
              <a:rPr sz="1100">
                <a:latin typeface="Tahoma"/>
                <a:cs typeface="Tahoma"/>
              </a:rPr>
              <a:t>)</a:t>
            </a:r>
            <a:r>
              <a:rPr sz="1100">
                <a:latin typeface="Cambria"/>
                <a:cs typeface="Cambria"/>
              </a:rPr>
              <a:t>|</a:t>
            </a:r>
            <a:r>
              <a:rPr sz="1100" i="1">
                <a:latin typeface="Arial"/>
                <a:cs typeface="Arial"/>
              </a:rPr>
              <a:t>X</a:t>
            </a:r>
            <a:r>
              <a:rPr sz="1200" i="1" baseline="-10416">
                <a:latin typeface="Arial"/>
                <a:cs typeface="Arial"/>
              </a:rPr>
              <a:t>t</a:t>
            </a:r>
            <a:r>
              <a:rPr sz="1200" i="1" spc="284" baseline="-10416">
                <a:latin typeface="Arial"/>
                <a:cs typeface="Arial"/>
              </a:rPr>
              <a:t> </a:t>
            </a:r>
            <a:r>
              <a:rPr sz="1100">
                <a:latin typeface="Tahoma"/>
                <a:cs typeface="Tahoma"/>
              </a:rPr>
              <a:t>=</a:t>
            </a:r>
            <a:r>
              <a:rPr sz="1100" spc="-45">
                <a:latin typeface="Tahoma"/>
                <a:cs typeface="Tahoma"/>
              </a:rPr>
              <a:t> </a:t>
            </a:r>
            <a:r>
              <a:rPr sz="1100" i="1" spc="-55">
                <a:latin typeface="Arial"/>
                <a:cs typeface="Arial"/>
              </a:rPr>
              <a:t>x</a:t>
            </a:r>
            <a:r>
              <a:rPr sz="1100" i="1" spc="-210">
                <a:latin typeface="Arial"/>
                <a:cs typeface="Arial"/>
              </a:rPr>
              <a:t> </a:t>
            </a:r>
            <a:r>
              <a:rPr sz="1100" spc="-50">
                <a:latin typeface="Tahoma"/>
                <a:cs typeface="Tahoma"/>
              </a:rPr>
              <a:t>]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CF801E-419B-A1F0-41DB-A0A3E8F0F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171"/>
            <a:ext cx="5765800" cy="199050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46598-D885-39AC-8C4F-48C6E47B9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85" y="81320"/>
            <a:ext cx="5457628" cy="575078"/>
          </a:xfrm>
        </p:spPr>
        <p:txBody>
          <a:bodyPr>
            <a:normAutofit fontScale="90000"/>
          </a:bodyPr>
          <a:lstStyle/>
          <a:p>
            <a:r>
              <a:rPr lang="en-US" sz="1797" b="1" dirty="0"/>
              <a:t>Consistency Trajectory Models </a:t>
            </a:r>
            <a:br>
              <a:rPr lang="en-US" sz="1797" b="1" dirty="0"/>
            </a:br>
            <a:br>
              <a:rPr lang="en-US" sz="1797" b="1" dirty="0"/>
            </a:br>
            <a:r>
              <a:rPr lang="en-US" sz="1300" b="1" dirty="0"/>
              <a:t>1 Step SOTA Image Generation Quality in Euclidean Space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F2A735-5D54-BEA0-80E6-28DBC4DAE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256" r="-379" b="523"/>
          <a:stretch/>
        </p:blipFill>
        <p:spPr>
          <a:xfrm>
            <a:off x="480339" y="708025"/>
            <a:ext cx="4805121" cy="233333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A55BDB-4641-AB49-BFF3-BBB37E747CB9}"/>
                  </a:ext>
                </a:extLst>
              </p14:cNvPr>
              <p14:cNvContentPartPr/>
              <p14:nvPr/>
            </p14:nvContentPartPr>
            <p14:xfrm>
              <a:off x="4016291" y="1425368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A55BDB-4641-AB49-BFF3-BBB37E747C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2651" y="131772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E7BD47E-A3EF-1B3D-F7BF-99262F2956FF}"/>
                  </a:ext>
                </a:extLst>
              </p14:cNvPr>
              <p14:cNvContentPartPr/>
              <p14:nvPr/>
            </p14:nvContentPartPr>
            <p14:xfrm>
              <a:off x="2810291" y="1179848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E7BD47E-A3EF-1B3D-F7BF-99262F2956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6651" y="1072208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7E8E130-7CF3-01E2-C7B1-144284C7733D}"/>
              </a:ext>
            </a:extLst>
          </p:cNvPr>
          <p:cNvSpPr/>
          <p:nvPr/>
        </p:nvSpPr>
        <p:spPr>
          <a:xfrm>
            <a:off x="4406900" y="670091"/>
            <a:ext cx="878560" cy="190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7156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EEDD-BD2D-0734-52A7-6ED90F41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99" y="9427"/>
            <a:ext cx="4973002" cy="478478"/>
          </a:xfrm>
        </p:spPr>
        <p:txBody>
          <a:bodyPr/>
          <a:lstStyle/>
          <a:p>
            <a:r>
              <a:rPr lang="en-US" sz="2081" b="1"/>
              <a:t>Consistency Trajectory Models (Continued)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146A70-B932-463E-A9F9-2A3C8740E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399" y="487904"/>
            <a:ext cx="4517957" cy="245862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EFFD63-1DF9-3B95-A278-C2670CCC0123}"/>
              </a:ext>
            </a:extLst>
          </p:cNvPr>
          <p:cNvSpPr/>
          <p:nvPr/>
        </p:nvSpPr>
        <p:spPr>
          <a:xfrm>
            <a:off x="4102100" y="487903"/>
            <a:ext cx="1066800" cy="448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4585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731D9-7B21-2BDD-B275-D6B50AA30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6138-186B-8F73-68D8-7FFDA163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48" y="113059"/>
            <a:ext cx="5531905" cy="478478"/>
          </a:xfrm>
        </p:spPr>
        <p:txBody>
          <a:bodyPr>
            <a:noAutofit/>
          </a:bodyPr>
          <a:lstStyle/>
          <a:p>
            <a:r>
              <a:rPr lang="en-US" sz="1702" b="1"/>
              <a:t>Consistency Trajectory Models: Gamma (Hybrid Sampling)</a:t>
            </a:r>
            <a:endParaRPr lang="en-US" sz="1702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381219-C1DB-7F81-9CA5-8DB921DC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12"/>
          <a:stretch>
            <a:fillRect/>
          </a:stretch>
        </p:blipFill>
        <p:spPr>
          <a:xfrm>
            <a:off x="300243" y="666947"/>
            <a:ext cx="4708399" cy="205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5374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45211-A384-DC43-0B68-A823EB5A4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5BD7C-1186-7CB1-A6C7-B90F6067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Future Research Direction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425DA-318F-B351-1AF5-5D1A84840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399" y="716548"/>
            <a:ext cx="4973002" cy="2205434"/>
          </a:xfrm>
        </p:spPr>
        <p:txBody>
          <a:bodyPr>
            <a:normAutofit/>
          </a:bodyPr>
          <a:lstStyle/>
          <a:p>
            <a:r>
              <a:rPr lang="en-US" sz="1040"/>
              <a:t>Treat the probability density of Iris Images or Face Images as a Riemannian Manifold</a:t>
            </a:r>
          </a:p>
          <a:p>
            <a:r>
              <a:rPr lang="en-US" sz="1040"/>
              <a:t>Apply Riemannian Flow Matching (Generally SOTA for Riemannian Generative Models for Stanford Bunny, Spot the Cow, Earth/Climate Science datasets) with a slight modification to improve the suitability for iris images</a:t>
            </a:r>
          </a:p>
          <a:p>
            <a:r>
              <a:rPr lang="en-US" sz="1040"/>
              <a:t>Potential Problem: Training Time / GPU Resource Tradeoff</a:t>
            </a:r>
          </a:p>
          <a:p>
            <a:endParaRPr lang="en-US" sz="1040"/>
          </a:p>
          <a:p>
            <a:pPr marL="0" indent="0">
              <a:buNone/>
            </a:pPr>
            <a:endParaRPr lang="en-US" sz="1040"/>
          </a:p>
          <a:p>
            <a:r>
              <a:rPr lang="en-US" sz="1040"/>
              <a:t>Possible Improvement: Can the </a:t>
            </a:r>
            <a:r>
              <a:rPr lang="en-US" sz="1040" b="1"/>
              <a:t>Consistency Trajectory Model </a:t>
            </a:r>
            <a:r>
              <a:rPr lang="en-US" sz="1040"/>
              <a:t>be extended to </a:t>
            </a:r>
            <a:r>
              <a:rPr lang="en-US" sz="1040" b="1"/>
              <a:t>distill the probability flow diffusion ODE path on a Riemannian Manifold in 1 Step?</a:t>
            </a:r>
            <a:r>
              <a:rPr lang="en-US" sz="1040"/>
              <a:t>  </a:t>
            </a:r>
          </a:p>
          <a:p>
            <a:pPr lvl="1"/>
            <a:r>
              <a:rPr lang="en-US" sz="1040"/>
              <a:t>Would be much faster than using the dopri15 numerical ODE solver, as in RFM</a:t>
            </a:r>
          </a:p>
          <a:p>
            <a:pPr lvl="1"/>
            <a:r>
              <a:rPr lang="en-US" sz="1040"/>
              <a:t>Test on common diffusion image datasets that are not iris images</a:t>
            </a:r>
          </a:p>
        </p:txBody>
      </p:sp>
    </p:spTree>
    <p:extLst>
      <p:ext uri="{BB962C8B-B14F-4D97-AF65-F5344CB8AC3E}">
        <p14:creationId xmlns:p14="http://schemas.microsoft.com/office/powerpoint/2010/main" val="257334374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B22F-30A4-22CC-F92F-D68672BD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5" y="-7688"/>
            <a:ext cx="5841769" cy="626881"/>
          </a:xfrm>
        </p:spPr>
        <p:txBody>
          <a:bodyPr>
            <a:normAutofit fontScale="90000"/>
          </a:bodyPr>
          <a:lstStyle/>
          <a:p>
            <a:r>
              <a:rPr lang="en-US" b="1"/>
              <a:t>Ricci Curvature by Treating Images as Riemannian Manifolds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7CB870-EBB0-BB09-27C0-6DFE5C2CE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7147" y="700385"/>
            <a:ext cx="2104259" cy="237099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8C98B4-4185-9741-B158-2B6E0B465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74" y="521251"/>
            <a:ext cx="2301207" cy="1685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127C5E-6584-29D6-4487-35BEA0356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24" y="2108592"/>
            <a:ext cx="2608976" cy="105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6490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2AB8A-0B78-0E6B-93E6-376537496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EEC69-0807-5E95-9A80-920A9744F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88" y="4283"/>
            <a:ext cx="4973002" cy="626881"/>
          </a:xfrm>
        </p:spPr>
        <p:txBody>
          <a:bodyPr/>
          <a:lstStyle/>
          <a:p>
            <a:r>
              <a:rPr lang="en-US" b="1"/>
              <a:t>Ricci Flow for Image Denoising Task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CBB59-F6DE-7D64-BF82-1A6BB28BA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714" y="458958"/>
            <a:ext cx="2141087" cy="2717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5BEC2-CD95-C099-4A1F-03FE1DB0B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18" y="520479"/>
            <a:ext cx="3441462" cy="1759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3B2E3E-7A35-2AFC-7689-2FEBD5E2A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316" y="2070660"/>
            <a:ext cx="1553867" cy="663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C05F54-A804-63D4-3511-B0FA2222D145}"/>
              </a:ext>
            </a:extLst>
          </p:cNvPr>
          <p:cNvSpPr txBox="1"/>
          <p:nvPr/>
        </p:nvSpPr>
        <p:spPr>
          <a:xfrm>
            <a:off x="418313" y="2884992"/>
            <a:ext cx="2883873" cy="174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217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435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653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870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1088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97305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522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9740" algn="l" defTabSz="432435" rtl="0" eaLnBrk="1" latinLnBrk="0" hangingPunct="1">
              <a:defRPr sz="8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51"/>
              <a:t>G is the image metric and Ric denotes the Ricci curvature</a:t>
            </a:r>
          </a:p>
        </p:txBody>
      </p:sp>
    </p:spTree>
    <p:extLst>
      <p:ext uri="{BB962C8B-B14F-4D97-AF65-F5344CB8AC3E}">
        <p14:creationId xmlns:p14="http://schemas.microsoft.com/office/powerpoint/2010/main" val="308558065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F716-B879-7348-FDCC-9B20825A9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262E-B4A5-0A99-EB74-31B09A102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Future Research Direction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3BE47-791E-2801-4D1F-5069BEE87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399" y="768697"/>
            <a:ext cx="4973002" cy="2058827"/>
          </a:xfrm>
        </p:spPr>
        <p:txBody>
          <a:bodyPr/>
          <a:lstStyle/>
          <a:p>
            <a:r>
              <a:rPr lang="en-US" dirty="0"/>
              <a:t>Treat the Iris Image itself as a Riemannian Manifold</a:t>
            </a:r>
          </a:p>
          <a:p>
            <a:r>
              <a:rPr lang="en-US" dirty="0"/>
              <a:t>Observe the Ricci Curvature for Edge Detection</a:t>
            </a:r>
          </a:p>
          <a:p>
            <a:r>
              <a:rPr lang="en-US" dirty="0"/>
              <a:t>If it looks good, then we can test Ricci Flow for Denoising an Iris Image (Same as Generation)</a:t>
            </a:r>
          </a:p>
        </p:txBody>
      </p:sp>
    </p:spTree>
    <p:extLst>
      <p:ext uri="{BB962C8B-B14F-4D97-AF65-F5344CB8AC3E}">
        <p14:creationId xmlns:p14="http://schemas.microsoft.com/office/powerpoint/2010/main" val="35287424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E224A-9B65-3E4B-9A90-846A77495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Potential Impact on Biometrics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B4EF3-0A1C-C1E6-2A61-103344406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Generating synthetic iris or face images can be used for…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1) “Anti-Spoofing” </a:t>
            </a:r>
          </a:p>
          <a:p>
            <a:pPr marL="0" indent="0">
              <a:buNone/>
            </a:pPr>
            <a:r>
              <a:rPr lang="en-US" dirty="0"/>
              <a:t>2) Increased security of iris biometric or face biometric systems!</a:t>
            </a:r>
          </a:p>
          <a:p>
            <a:endParaRPr lang="en-US" dirty="0"/>
          </a:p>
          <a:p>
            <a:r>
              <a:rPr lang="en-US" dirty="0"/>
              <a:t>Question: How important is sampling speed for generating synthetic iris or face images? (Typically number of NFEs matters for diffusion for image/video generation)</a:t>
            </a:r>
          </a:p>
        </p:txBody>
      </p:sp>
    </p:spTree>
    <p:extLst>
      <p:ext uri="{BB962C8B-B14F-4D97-AF65-F5344CB8AC3E}">
        <p14:creationId xmlns:p14="http://schemas.microsoft.com/office/powerpoint/2010/main" val="315866982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1AB6-74A2-FC3D-BEC9-5E2FEDD8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Acknowledgements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92220-B262-A493-0334-9F641B4E9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thanks to my collaborator </a:t>
            </a:r>
            <a:r>
              <a:rPr lang="en-US" dirty="0" err="1"/>
              <a:t>Soohan</a:t>
            </a:r>
            <a:r>
              <a:rPr lang="en-US" dirty="0"/>
              <a:t> Kim</a:t>
            </a:r>
          </a:p>
          <a:p>
            <a:r>
              <a:rPr lang="en-US" dirty="0"/>
              <a:t>And to my Masters advisors Professor </a:t>
            </a:r>
            <a:r>
              <a:rPr lang="en-US" dirty="0" err="1"/>
              <a:t>Wooseok</a:t>
            </a:r>
            <a:r>
              <a:rPr lang="en-US" dirty="0"/>
              <a:t> Ha and Professor </a:t>
            </a:r>
            <a:r>
              <a:rPr lang="en-US" dirty="0" err="1"/>
              <a:t>Youngjoon</a:t>
            </a:r>
            <a:r>
              <a:rPr lang="en-US" dirty="0"/>
              <a:t> Hong</a:t>
            </a:r>
          </a:p>
        </p:txBody>
      </p:sp>
    </p:spTree>
    <p:extLst>
      <p:ext uri="{BB962C8B-B14F-4D97-AF65-F5344CB8AC3E}">
        <p14:creationId xmlns:p14="http://schemas.microsoft.com/office/powerpoint/2010/main" val="422967320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8E594-765D-D52B-8653-524513F6D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59877"/>
            <a:ext cx="2716530" cy="215444"/>
          </a:xfrm>
        </p:spPr>
        <p:txBody>
          <a:bodyPr/>
          <a:lstStyle/>
          <a:p>
            <a:r>
              <a:rPr lang="en-US" dirty="0" err="1"/>
              <a:t>Feymann</a:t>
            </a:r>
            <a:r>
              <a:rPr lang="en-US" dirty="0"/>
              <a:t>-Kac Formula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4BDB3-CE16-5E9A-8EF5-DD900DE70D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9"/>
          <a:stretch/>
        </p:blipFill>
        <p:spPr>
          <a:xfrm>
            <a:off x="197245" y="479425"/>
            <a:ext cx="5371310" cy="256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1394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Setting</a:t>
            </a:r>
            <a:r>
              <a:rPr spc="-75" dirty="0"/>
              <a:t> </a:t>
            </a:r>
            <a:r>
              <a:rPr spc="-30" dirty="0"/>
              <a:t>(continued)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932" y="777403"/>
            <a:ext cx="46208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9860" indent="-137160">
              <a:lnSpc>
                <a:spcPct val="100000"/>
              </a:lnSpc>
              <a:spcBef>
                <a:spcPts val="90"/>
              </a:spcBef>
              <a:buClr>
                <a:srgbClr val="0C2659"/>
              </a:buClr>
              <a:buFont typeface="Cambria"/>
              <a:buChar char="•"/>
              <a:tabLst>
                <a:tab pos="149860" algn="l"/>
              </a:tabLst>
            </a:pPr>
            <a:r>
              <a:rPr sz="1100">
                <a:latin typeface="Tahoma"/>
                <a:cs typeface="Tahoma"/>
              </a:rPr>
              <a:t>By</a:t>
            </a:r>
            <a:r>
              <a:rPr sz="1100" spc="-45">
                <a:latin typeface="Tahoma"/>
                <a:cs typeface="Tahoma"/>
              </a:rPr>
              <a:t> </a:t>
            </a:r>
            <a:r>
              <a:rPr sz="1100" spc="-30">
                <a:latin typeface="Tahoma"/>
                <a:cs typeface="Tahoma"/>
              </a:rPr>
              <a:t>solving</a:t>
            </a:r>
            <a:r>
              <a:rPr sz="1100" spc="-20">
                <a:latin typeface="Tahoma"/>
                <a:cs typeface="Tahoma"/>
              </a:rPr>
              <a:t> </a:t>
            </a:r>
            <a:r>
              <a:rPr sz="1100" i="1">
                <a:latin typeface="Arial"/>
                <a:cs typeface="Arial"/>
              </a:rPr>
              <a:t>p</a:t>
            </a:r>
            <a:r>
              <a:rPr sz="1100">
                <a:latin typeface="Tahoma"/>
                <a:cs typeface="Tahoma"/>
              </a:rPr>
              <a:t>(</a:t>
            </a:r>
            <a:r>
              <a:rPr sz="1100" i="1">
                <a:latin typeface="Arial"/>
                <a:cs typeface="Arial"/>
              </a:rPr>
              <a:t>x,</a:t>
            </a:r>
            <a:r>
              <a:rPr sz="1100" i="1" spc="-125">
                <a:latin typeface="Arial"/>
                <a:cs typeface="Arial"/>
              </a:rPr>
              <a:t> </a:t>
            </a:r>
            <a:r>
              <a:rPr sz="1100" i="1" spc="80">
                <a:latin typeface="Arial"/>
                <a:cs typeface="Arial"/>
              </a:rPr>
              <a:t>t</a:t>
            </a:r>
            <a:r>
              <a:rPr sz="1100" spc="80">
                <a:latin typeface="Tahoma"/>
                <a:cs typeface="Tahoma"/>
              </a:rPr>
              <a:t>)</a:t>
            </a:r>
            <a:r>
              <a:rPr sz="1100" spc="-20">
                <a:latin typeface="Tahoma"/>
                <a:cs typeface="Tahoma"/>
              </a:rPr>
              <a:t> </a:t>
            </a:r>
            <a:r>
              <a:rPr sz="1100" spc="-40">
                <a:latin typeface="Tahoma"/>
                <a:cs typeface="Tahoma"/>
              </a:rPr>
              <a:t>given</a:t>
            </a:r>
            <a:r>
              <a:rPr sz="1100" spc="-20">
                <a:latin typeface="Tahoma"/>
                <a:cs typeface="Tahoma"/>
              </a:rPr>
              <a:t> </a:t>
            </a:r>
            <a:r>
              <a:rPr sz="1100" spc="-35">
                <a:latin typeface="Tahoma"/>
                <a:cs typeface="Tahoma"/>
              </a:rPr>
              <a:t>by</a:t>
            </a:r>
            <a:r>
              <a:rPr sz="1100" spc="-25">
                <a:latin typeface="Tahoma"/>
                <a:cs typeface="Tahoma"/>
              </a:rPr>
              <a:t> </a:t>
            </a:r>
            <a:r>
              <a:rPr sz="1100" spc="-10">
                <a:latin typeface="Tahoma"/>
                <a:cs typeface="Tahoma"/>
              </a:rPr>
              <a:t>the</a:t>
            </a:r>
            <a:r>
              <a:rPr sz="1100" spc="-20">
                <a:latin typeface="Tahoma"/>
                <a:cs typeface="Tahoma"/>
              </a:rPr>
              <a:t> </a:t>
            </a:r>
            <a:r>
              <a:rPr sz="1100" spc="-40">
                <a:latin typeface="Tahoma"/>
                <a:cs typeface="Tahoma"/>
              </a:rPr>
              <a:t>Feynman-</a:t>
            </a:r>
            <a:r>
              <a:rPr sz="1100">
                <a:latin typeface="Tahoma"/>
                <a:cs typeface="Tahoma"/>
              </a:rPr>
              <a:t>Kac</a:t>
            </a:r>
            <a:r>
              <a:rPr sz="1100" spc="-20">
                <a:latin typeface="Tahoma"/>
                <a:cs typeface="Tahoma"/>
              </a:rPr>
              <a:t> </a:t>
            </a:r>
            <a:r>
              <a:rPr sz="1100" spc="-35">
                <a:latin typeface="Tahoma"/>
                <a:cs typeface="Tahoma"/>
              </a:rPr>
              <a:t>formula</a:t>
            </a:r>
            <a:r>
              <a:rPr sz="1100" spc="-25">
                <a:latin typeface="Tahoma"/>
                <a:cs typeface="Tahoma"/>
              </a:rPr>
              <a:t> </a:t>
            </a:r>
            <a:r>
              <a:rPr sz="1100" spc="-35">
                <a:latin typeface="Tahoma"/>
                <a:cs typeface="Tahoma"/>
              </a:rPr>
              <a:t>through</a:t>
            </a:r>
            <a:r>
              <a:rPr sz="1100" spc="-20">
                <a:latin typeface="Tahoma"/>
                <a:cs typeface="Tahoma"/>
              </a:rPr>
              <a:t> </a:t>
            </a:r>
            <a:r>
              <a:rPr sz="1100" spc="-35">
                <a:latin typeface="Tahoma"/>
                <a:cs typeface="Tahoma"/>
              </a:rPr>
              <a:t>evaluating</a:t>
            </a:r>
            <a:r>
              <a:rPr sz="1100" spc="-25">
                <a:latin typeface="Tahoma"/>
                <a:cs typeface="Tahoma"/>
              </a:rPr>
              <a:t> the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83114" y="1066088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>
                <a:moveTo>
                  <a:pt x="0" y="0"/>
                </a:moveTo>
                <a:lnTo>
                  <a:pt x="39352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37762" y="932254"/>
            <a:ext cx="203835" cy="220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885"/>
              </a:lnSpc>
              <a:spcBef>
                <a:spcPts val="95"/>
              </a:spcBef>
            </a:pPr>
            <a:r>
              <a:rPr sz="800" i="1" spc="-50">
                <a:latin typeface="Arial"/>
                <a:cs typeface="Arial"/>
              </a:rPr>
              <a:t>x</a:t>
            </a:r>
            <a:endParaRPr sz="800">
              <a:latin typeface="Arial"/>
              <a:cs typeface="Arial"/>
            </a:endParaRPr>
          </a:p>
          <a:p>
            <a:pPr marR="5080" algn="r">
              <a:lnSpc>
                <a:spcPts val="645"/>
              </a:lnSpc>
            </a:pPr>
            <a:r>
              <a:rPr sz="600" spc="-50">
                <a:latin typeface="Tahoma"/>
                <a:cs typeface="Tahoma"/>
              </a:rPr>
              <a:t>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014" y="1039125"/>
            <a:ext cx="46990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800" spc="50">
                <a:latin typeface="Tahoma"/>
                <a:cs typeface="Tahoma"/>
              </a:rPr>
              <a:t>(</a:t>
            </a:r>
            <a:r>
              <a:rPr sz="800" i="1" spc="50">
                <a:latin typeface="Arial"/>
                <a:cs typeface="Arial"/>
              </a:rPr>
              <a:t>T</a:t>
            </a:r>
            <a:r>
              <a:rPr sz="800" i="1" spc="-120">
                <a:latin typeface="Arial"/>
                <a:cs typeface="Arial"/>
              </a:rPr>
              <a:t> </a:t>
            </a:r>
            <a:r>
              <a:rPr sz="900" spc="112" baseline="23148">
                <a:latin typeface="Tahoma"/>
                <a:cs typeface="Tahoma"/>
              </a:rPr>
              <a:t>2</a:t>
            </a:r>
            <a:r>
              <a:rPr sz="800" i="1" spc="75">
                <a:latin typeface="Times New Roman"/>
                <a:cs typeface="Times New Roman"/>
              </a:rPr>
              <a:t>−</a:t>
            </a:r>
            <a:r>
              <a:rPr sz="800" i="1" spc="75">
                <a:latin typeface="Arial"/>
                <a:cs typeface="Arial"/>
              </a:rPr>
              <a:t>t</a:t>
            </a:r>
            <a:r>
              <a:rPr sz="800" i="1" spc="210">
                <a:latin typeface="Arial"/>
                <a:cs typeface="Arial"/>
              </a:rPr>
              <a:t> </a:t>
            </a:r>
            <a:r>
              <a:rPr sz="800" spc="-50">
                <a:latin typeface="Tahoma"/>
                <a:cs typeface="Tahoma"/>
              </a:rPr>
              <a:t>)</a:t>
            </a:r>
            <a:endParaRPr sz="8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81453" y="1261718"/>
            <a:ext cx="666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5"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7532" y="917204"/>
            <a:ext cx="3041650" cy="422909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345"/>
              </a:spcBef>
            </a:pPr>
            <a:r>
              <a:rPr sz="1100" spc="-35">
                <a:latin typeface="Tahoma"/>
                <a:cs typeface="Tahoma"/>
              </a:rPr>
              <a:t>expectation</a:t>
            </a:r>
            <a:r>
              <a:rPr sz="1100" spc="5">
                <a:latin typeface="Tahoma"/>
                <a:cs typeface="Tahoma"/>
              </a:rPr>
              <a:t> </a:t>
            </a:r>
            <a:r>
              <a:rPr sz="1100" spc="-20">
                <a:latin typeface="Tahoma"/>
                <a:cs typeface="Tahoma"/>
              </a:rPr>
              <a:t>directly</a:t>
            </a:r>
            <a:r>
              <a:rPr sz="1100" spc="15">
                <a:latin typeface="Tahoma"/>
                <a:cs typeface="Tahoma"/>
              </a:rPr>
              <a:t> </a:t>
            </a:r>
            <a:r>
              <a:rPr sz="1100" spc="-95">
                <a:latin typeface="Tahoma"/>
                <a:cs typeface="Tahoma"/>
              </a:rPr>
              <a:t>we</a:t>
            </a:r>
            <a:r>
              <a:rPr sz="1100" spc="10">
                <a:latin typeface="Tahoma"/>
                <a:cs typeface="Tahoma"/>
              </a:rPr>
              <a:t> </a:t>
            </a:r>
            <a:r>
              <a:rPr sz="1100" spc="-20">
                <a:latin typeface="Tahoma"/>
                <a:cs typeface="Tahoma"/>
              </a:rPr>
              <a:t>obtain</a:t>
            </a:r>
            <a:r>
              <a:rPr sz="1100" spc="10">
                <a:latin typeface="Tahoma"/>
                <a:cs typeface="Tahoma"/>
              </a:rPr>
              <a:t> </a:t>
            </a:r>
            <a:r>
              <a:rPr sz="1100" spc="120">
                <a:latin typeface="Cambria"/>
                <a:cs typeface="Cambria"/>
              </a:rPr>
              <a:t>∇</a:t>
            </a:r>
            <a:r>
              <a:rPr sz="1200" i="1" spc="179" baseline="-10416">
                <a:latin typeface="Arial"/>
                <a:cs typeface="Arial"/>
              </a:rPr>
              <a:t>x</a:t>
            </a:r>
            <a:r>
              <a:rPr sz="1200" i="1" spc="-150" baseline="-10416">
                <a:latin typeface="Arial"/>
                <a:cs typeface="Arial"/>
              </a:rPr>
              <a:t> </a:t>
            </a:r>
            <a:r>
              <a:rPr sz="1100" i="1" spc="-20">
                <a:latin typeface="Arial"/>
                <a:cs typeface="Arial"/>
              </a:rPr>
              <a:t>logp</a:t>
            </a:r>
            <a:r>
              <a:rPr sz="1100" spc="-20">
                <a:latin typeface="Tahoma"/>
                <a:cs typeface="Tahoma"/>
              </a:rPr>
              <a:t>(</a:t>
            </a:r>
            <a:r>
              <a:rPr sz="1100" i="1" spc="-20">
                <a:latin typeface="Arial"/>
                <a:cs typeface="Arial"/>
              </a:rPr>
              <a:t>x,</a:t>
            </a:r>
            <a:r>
              <a:rPr sz="1100" i="1" spc="-125">
                <a:latin typeface="Arial"/>
                <a:cs typeface="Arial"/>
              </a:rPr>
              <a:t> </a:t>
            </a:r>
            <a:r>
              <a:rPr sz="1100" i="1" spc="80">
                <a:latin typeface="Arial"/>
                <a:cs typeface="Arial"/>
              </a:rPr>
              <a:t>t</a:t>
            </a:r>
            <a:r>
              <a:rPr sz="1100" spc="80">
                <a:latin typeface="Tahoma"/>
                <a:cs typeface="Tahoma"/>
              </a:rPr>
              <a:t>)</a:t>
            </a:r>
            <a:r>
              <a:rPr sz="1100" spc="-45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=</a:t>
            </a:r>
            <a:r>
              <a:rPr sz="1100" spc="-55">
                <a:latin typeface="Tahoma"/>
                <a:cs typeface="Tahoma"/>
              </a:rPr>
              <a:t> </a:t>
            </a:r>
            <a:r>
              <a:rPr sz="1100" spc="180">
                <a:latin typeface="Cambria"/>
                <a:cs typeface="Cambria"/>
              </a:rPr>
              <a:t>−</a:t>
            </a:r>
            <a:endParaRPr sz="1100">
              <a:latin typeface="Cambria"/>
              <a:cs typeface="Cambria"/>
            </a:endParaRPr>
          </a:p>
          <a:p>
            <a:pPr marL="2263140" indent="-2225040">
              <a:lnSpc>
                <a:spcPct val="100000"/>
              </a:lnSpc>
              <a:spcBef>
                <a:spcPts val="540"/>
              </a:spcBef>
              <a:buClr>
                <a:srgbClr val="0C2659"/>
              </a:buClr>
              <a:buSzPct val="137500"/>
              <a:buFont typeface="Cambria"/>
              <a:buChar char="•"/>
              <a:tabLst>
                <a:tab pos="2263140" algn="l"/>
              </a:tabLst>
            </a:pPr>
            <a:r>
              <a:rPr sz="800" b="1" u="sng" spc="409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800" b="1" u="sng" spc="2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tX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15132" y="1223281"/>
            <a:ext cx="1339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u="sng" spc="-5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600" b="1" u="sng" spc="5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03195" y="1296147"/>
            <a:ext cx="36512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800" b="1" spc="45">
                <a:latin typeface="Arial"/>
                <a:cs typeface="Arial"/>
              </a:rPr>
              <a:t>T</a:t>
            </a:r>
            <a:r>
              <a:rPr sz="900" b="1" spc="67" baseline="23148">
                <a:latin typeface="Arial"/>
                <a:cs typeface="Arial"/>
              </a:rPr>
              <a:t>2</a:t>
            </a:r>
            <a:r>
              <a:rPr sz="800" i="1" spc="45">
                <a:latin typeface="Times New Roman"/>
                <a:cs typeface="Times New Roman"/>
              </a:rPr>
              <a:t>−</a:t>
            </a:r>
            <a:r>
              <a:rPr sz="800" b="1" spc="45">
                <a:latin typeface="Arial"/>
                <a:cs typeface="Arial"/>
              </a:rPr>
              <a:t>t</a:t>
            </a:r>
            <a:r>
              <a:rPr sz="900" b="1" spc="67" baseline="23148">
                <a:latin typeface="Arial"/>
                <a:cs typeface="Arial"/>
              </a:rPr>
              <a:t>2</a:t>
            </a:r>
            <a:endParaRPr sz="900" baseline="23148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1477" y="1203603"/>
            <a:ext cx="25565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409825" algn="l"/>
              </a:tabLst>
            </a:pPr>
            <a:r>
              <a:rPr sz="1100" spc="-20">
                <a:latin typeface="Tahoma"/>
                <a:cs typeface="Tahoma"/>
              </a:rPr>
              <a:t>Now</a:t>
            </a:r>
            <a:r>
              <a:rPr sz="1100" spc="-10">
                <a:latin typeface="Tahoma"/>
                <a:cs typeface="Tahoma"/>
              </a:rPr>
              <a:t> the</a:t>
            </a:r>
            <a:r>
              <a:rPr sz="1100" spc="-5">
                <a:latin typeface="Tahoma"/>
                <a:cs typeface="Tahoma"/>
              </a:rPr>
              <a:t> </a:t>
            </a:r>
            <a:r>
              <a:rPr sz="1100" b="1">
                <a:latin typeface="Arial"/>
                <a:cs typeface="Arial"/>
              </a:rPr>
              <a:t>PF-ODE</a:t>
            </a:r>
            <a:r>
              <a:rPr sz="1100" b="1" spc="35">
                <a:latin typeface="Arial"/>
                <a:cs typeface="Arial"/>
              </a:rPr>
              <a:t> </a:t>
            </a:r>
            <a:r>
              <a:rPr sz="1100" spc="-55">
                <a:latin typeface="Tahoma"/>
                <a:cs typeface="Tahoma"/>
              </a:rPr>
              <a:t>becomes</a:t>
            </a:r>
            <a:r>
              <a:rPr sz="1100" spc="-5">
                <a:latin typeface="Tahoma"/>
                <a:cs typeface="Tahoma"/>
              </a:rPr>
              <a:t> </a:t>
            </a:r>
            <a:r>
              <a:rPr sz="1100" b="1">
                <a:latin typeface="Arial"/>
                <a:cs typeface="Arial"/>
              </a:rPr>
              <a:t>dX</a:t>
            </a:r>
            <a:r>
              <a:rPr sz="1100" b="1" spc="315">
                <a:latin typeface="Arial"/>
                <a:cs typeface="Arial"/>
              </a:rPr>
              <a:t> </a:t>
            </a:r>
            <a:r>
              <a:rPr sz="1100" spc="-50">
                <a:latin typeface="Tahoma"/>
                <a:cs typeface="Tahoma"/>
              </a:rPr>
              <a:t>=</a:t>
            </a:r>
            <a:r>
              <a:rPr sz="1100">
                <a:latin typeface="Tahoma"/>
                <a:cs typeface="Tahoma"/>
              </a:rPr>
              <a:t>	</a:t>
            </a:r>
            <a:r>
              <a:rPr sz="1100" b="1" spc="-25">
                <a:latin typeface="Arial"/>
                <a:cs typeface="Arial"/>
              </a:rPr>
              <a:t>dt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2932" y="1413635"/>
            <a:ext cx="506222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9225" marR="5080" indent="-137160">
              <a:lnSpc>
                <a:spcPct val="102600"/>
              </a:lnSpc>
              <a:spcBef>
                <a:spcPts val="55"/>
              </a:spcBef>
              <a:buClr>
                <a:srgbClr val="0C2659"/>
              </a:buClr>
              <a:buFont typeface="Cambria"/>
              <a:buChar char="•"/>
              <a:tabLst>
                <a:tab pos="151130" algn="l"/>
              </a:tabLst>
            </a:pPr>
            <a:r>
              <a:rPr sz="1100">
                <a:latin typeface="Tahoma"/>
                <a:cs typeface="Tahoma"/>
              </a:rPr>
              <a:t>We</a:t>
            </a:r>
            <a:r>
              <a:rPr sz="1100" spc="-40">
                <a:latin typeface="Tahoma"/>
                <a:cs typeface="Tahoma"/>
              </a:rPr>
              <a:t> </a:t>
            </a:r>
            <a:r>
              <a:rPr sz="1100" spc="-20">
                <a:latin typeface="Tahoma"/>
                <a:cs typeface="Tahoma"/>
              </a:rPr>
              <a:t>can</a:t>
            </a:r>
            <a:r>
              <a:rPr sz="1100" spc="-30">
                <a:latin typeface="Tahoma"/>
                <a:cs typeface="Tahoma"/>
              </a:rPr>
              <a:t> </a:t>
            </a:r>
            <a:r>
              <a:rPr sz="1100" spc="-50">
                <a:latin typeface="Tahoma"/>
                <a:cs typeface="Tahoma"/>
              </a:rPr>
              <a:t>solve</a:t>
            </a:r>
            <a:r>
              <a:rPr sz="1100" spc="-30">
                <a:latin typeface="Tahoma"/>
                <a:cs typeface="Tahoma"/>
              </a:rPr>
              <a:t> </a:t>
            </a:r>
            <a:r>
              <a:rPr sz="1100" spc="-20">
                <a:latin typeface="Tahoma"/>
                <a:cs typeface="Tahoma"/>
              </a:rPr>
              <a:t>analytically</a:t>
            </a:r>
            <a:r>
              <a:rPr sz="1100" spc="-30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with</a:t>
            </a:r>
            <a:r>
              <a:rPr sz="1100" spc="-30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a</a:t>
            </a:r>
            <a:r>
              <a:rPr sz="1100" spc="-30">
                <a:latin typeface="Tahoma"/>
                <a:cs typeface="Tahoma"/>
              </a:rPr>
              <a:t> </a:t>
            </a:r>
            <a:r>
              <a:rPr sz="1100" spc="-40">
                <a:latin typeface="Tahoma"/>
                <a:cs typeface="Tahoma"/>
              </a:rPr>
              <a:t>given</a:t>
            </a:r>
            <a:r>
              <a:rPr sz="1100" spc="-30">
                <a:latin typeface="Tahoma"/>
                <a:cs typeface="Tahoma"/>
              </a:rPr>
              <a:t> </a:t>
            </a:r>
            <a:r>
              <a:rPr sz="1100" spc="-25">
                <a:latin typeface="Tahoma"/>
                <a:cs typeface="Tahoma"/>
              </a:rPr>
              <a:t>terminal</a:t>
            </a:r>
            <a:r>
              <a:rPr sz="1100" spc="-30">
                <a:latin typeface="Tahoma"/>
                <a:cs typeface="Tahoma"/>
              </a:rPr>
              <a:t> </a:t>
            </a:r>
            <a:r>
              <a:rPr sz="1100" spc="-25">
                <a:latin typeface="Tahoma"/>
                <a:cs typeface="Tahoma"/>
              </a:rPr>
              <a:t>condition</a:t>
            </a:r>
            <a:r>
              <a:rPr sz="1100" spc="-30">
                <a:latin typeface="Tahoma"/>
                <a:cs typeface="Tahoma"/>
              </a:rPr>
              <a:t> (noise), </a:t>
            </a:r>
            <a:r>
              <a:rPr sz="1100" spc="-35">
                <a:latin typeface="Tahoma"/>
                <a:cs typeface="Tahoma"/>
              </a:rPr>
              <a:t>and</a:t>
            </a:r>
            <a:r>
              <a:rPr sz="1100" spc="-30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try</a:t>
            </a:r>
            <a:r>
              <a:rPr sz="1100" spc="-35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to</a:t>
            </a:r>
            <a:r>
              <a:rPr sz="1100" spc="-35">
                <a:latin typeface="Tahoma"/>
                <a:cs typeface="Tahoma"/>
              </a:rPr>
              <a:t> </a:t>
            </a:r>
            <a:r>
              <a:rPr sz="1100" spc="-65">
                <a:latin typeface="Tahoma"/>
                <a:cs typeface="Tahoma"/>
              </a:rPr>
              <a:t>use</a:t>
            </a:r>
            <a:r>
              <a:rPr sz="1100" spc="-20">
                <a:latin typeface="Tahoma"/>
                <a:cs typeface="Tahoma"/>
              </a:rPr>
              <a:t> this 	</a:t>
            </a:r>
            <a:r>
              <a:rPr sz="1100">
                <a:latin typeface="Tahoma"/>
                <a:cs typeface="Tahoma"/>
              </a:rPr>
              <a:t>to</a:t>
            </a:r>
            <a:r>
              <a:rPr sz="1100" spc="-30">
                <a:latin typeface="Tahoma"/>
                <a:cs typeface="Tahoma"/>
              </a:rPr>
              <a:t> </a:t>
            </a:r>
            <a:r>
              <a:rPr sz="1100" spc="-55">
                <a:latin typeface="Tahoma"/>
                <a:cs typeface="Tahoma"/>
              </a:rPr>
              <a:t>produce</a:t>
            </a:r>
            <a:r>
              <a:rPr sz="1100" spc="-25">
                <a:latin typeface="Tahoma"/>
                <a:cs typeface="Tahoma"/>
              </a:rPr>
              <a:t> </a:t>
            </a:r>
            <a:r>
              <a:rPr sz="1100" spc="-10">
                <a:latin typeface="Tahoma"/>
                <a:cs typeface="Tahoma"/>
              </a:rPr>
              <a:t>data</a:t>
            </a:r>
            <a:r>
              <a:rPr sz="1100" spc="-25">
                <a:latin typeface="Tahoma"/>
                <a:cs typeface="Tahoma"/>
              </a:rPr>
              <a:t> </a:t>
            </a:r>
            <a:r>
              <a:rPr sz="1100" spc="-50">
                <a:latin typeface="Tahoma"/>
                <a:cs typeface="Tahoma"/>
              </a:rPr>
              <a:t>samples</a:t>
            </a:r>
            <a:r>
              <a:rPr sz="1100" spc="-30">
                <a:latin typeface="Tahoma"/>
                <a:cs typeface="Tahoma"/>
              </a:rPr>
              <a:t> </a:t>
            </a:r>
            <a:r>
              <a:rPr sz="1100" spc="-20">
                <a:latin typeface="Tahoma"/>
                <a:cs typeface="Tahoma"/>
              </a:rPr>
              <a:t>directly</a:t>
            </a:r>
            <a:r>
              <a:rPr sz="1100" spc="-25">
                <a:latin typeface="Tahoma"/>
                <a:cs typeface="Tahoma"/>
              </a:rPr>
              <a:t> </a:t>
            </a:r>
            <a:r>
              <a:rPr sz="1100" spc="-20">
                <a:latin typeface="Tahoma"/>
                <a:cs typeface="Tahoma"/>
              </a:rPr>
              <a:t>without</a:t>
            </a:r>
            <a:r>
              <a:rPr sz="1100" spc="-30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a</a:t>
            </a:r>
            <a:r>
              <a:rPr sz="1100" spc="-25">
                <a:latin typeface="Tahoma"/>
                <a:cs typeface="Tahoma"/>
              </a:rPr>
              <a:t> trained </a:t>
            </a:r>
            <a:r>
              <a:rPr sz="1100" spc="-10">
                <a:latin typeface="Tahoma"/>
                <a:cs typeface="Tahoma"/>
              </a:rPr>
              <a:t>model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50592" y="1912353"/>
            <a:ext cx="400050" cy="0"/>
          </a:xfrm>
          <a:custGeom>
            <a:avLst/>
            <a:gdLst/>
            <a:ahLst/>
            <a:cxnLst/>
            <a:rect l="l" t="t" r="r" b="b"/>
            <a:pathLst>
              <a:path w="400050">
                <a:moveTo>
                  <a:pt x="0" y="0"/>
                </a:moveTo>
                <a:lnTo>
                  <a:pt x="399503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02116" y="1901087"/>
            <a:ext cx="3797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800" i="1" spc="85">
                <a:latin typeface="Arial"/>
                <a:cs typeface="Arial"/>
              </a:rPr>
              <a:t>T</a:t>
            </a:r>
            <a:r>
              <a:rPr sz="800" i="1" spc="-120">
                <a:latin typeface="Arial"/>
                <a:cs typeface="Arial"/>
              </a:rPr>
              <a:t> </a:t>
            </a:r>
            <a:r>
              <a:rPr sz="900" spc="75" baseline="23148">
                <a:latin typeface="Tahoma"/>
                <a:cs typeface="Tahoma"/>
              </a:rPr>
              <a:t>2</a:t>
            </a:r>
            <a:r>
              <a:rPr sz="800" i="1" spc="50">
                <a:latin typeface="Times New Roman"/>
                <a:cs typeface="Times New Roman"/>
              </a:rPr>
              <a:t>−</a:t>
            </a:r>
            <a:r>
              <a:rPr sz="800" i="1" spc="50">
                <a:latin typeface="Arial"/>
                <a:cs typeface="Arial"/>
              </a:rPr>
              <a:t>t</a:t>
            </a:r>
            <a:r>
              <a:rPr sz="900" spc="75" baseline="23148">
                <a:latin typeface="Tahoma"/>
                <a:cs typeface="Tahoma"/>
              </a:rPr>
              <a:t>2</a:t>
            </a:r>
            <a:endParaRPr sz="900" baseline="23148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7532" y="1795740"/>
            <a:ext cx="32321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5260" indent="-137160">
              <a:lnSpc>
                <a:spcPct val="100000"/>
              </a:lnSpc>
              <a:spcBef>
                <a:spcPts val="90"/>
              </a:spcBef>
              <a:buClr>
                <a:srgbClr val="0C2659"/>
              </a:buClr>
              <a:buFont typeface="Cambria"/>
              <a:buChar char="•"/>
              <a:tabLst>
                <a:tab pos="175260" algn="l"/>
                <a:tab pos="1972310" algn="l"/>
              </a:tabLst>
            </a:pPr>
            <a:r>
              <a:rPr sz="1100" spc="-10">
                <a:latin typeface="Tahoma"/>
                <a:cs typeface="Tahoma"/>
              </a:rPr>
              <a:t>Analytical sol</a:t>
            </a:r>
            <a:r>
              <a:rPr sz="1100">
                <a:latin typeface="Tahoma"/>
                <a:cs typeface="Tahoma"/>
              </a:rPr>
              <a:t> is</a:t>
            </a:r>
            <a:r>
              <a:rPr sz="1100" spc="-5">
                <a:latin typeface="Tahoma"/>
                <a:cs typeface="Tahoma"/>
              </a:rPr>
              <a:t> </a:t>
            </a:r>
            <a:r>
              <a:rPr sz="1100" i="1" spc="-55">
                <a:latin typeface="Arial"/>
                <a:cs typeface="Arial"/>
              </a:rPr>
              <a:t>x</a:t>
            </a:r>
            <a:r>
              <a:rPr sz="1100" i="1" spc="-210">
                <a:latin typeface="Arial"/>
                <a:cs typeface="Arial"/>
              </a:rPr>
              <a:t> </a:t>
            </a:r>
            <a:r>
              <a:rPr sz="1100" spc="50">
                <a:latin typeface="Tahoma"/>
                <a:cs typeface="Tahoma"/>
              </a:rPr>
              <a:t>(</a:t>
            </a:r>
            <a:r>
              <a:rPr sz="1100" i="1" spc="50">
                <a:latin typeface="Arial"/>
                <a:cs typeface="Arial"/>
              </a:rPr>
              <a:t>t</a:t>
            </a:r>
            <a:r>
              <a:rPr sz="1100" spc="50">
                <a:latin typeface="Tahoma"/>
                <a:cs typeface="Tahoma"/>
              </a:rPr>
              <a:t>)</a:t>
            </a:r>
            <a:r>
              <a:rPr sz="1100" spc="-55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=</a:t>
            </a:r>
            <a:r>
              <a:rPr sz="1100" spc="50">
                <a:latin typeface="Tahoma"/>
                <a:cs typeface="Tahoma"/>
              </a:rPr>
              <a:t> </a:t>
            </a:r>
            <a:r>
              <a:rPr sz="1200" i="1" spc="397" baseline="10416">
                <a:latin typeface="Times New Roman"/>
                <a:cs typeface="Times New Roman"/>
              </a:rPr>
              <a:t>√</a:t>
            </a:r>
            <a:r>
              <a:rPr sz="1200" i="1" u="sng" spc="465" baseline="3125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00" i="1" u="sng" spc="-75" baseline="3125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</a:t>
            </a:r>
            <a:r>
              <a:rPr sz="1200" i="1" u="sng" baseline="3125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1200" i="1" spc="217" baseline="31250">
                <a:latin typeface="Arial"/>
                <a:cs typeface="Arial"/>
              </a:rPr>
              <a:t> </a:t>
            </a:r>
            <a:r>
              <a:rPr sz="1100" spc="-60">
                <a:latin typeface="Tahoma"/>
                <a:cs typeface="Tahoma"/>
              </a:rPr>
              <a:t>where</a:t>
            </a:r>
            <a:r>
              <a:rPr sz="1100" spc="-30">
                <a:latin typeface="Tahoma"/>
                <a:cs typeface="Tahoma"/>
              </a:rPr>
              <a:t> </a:t>
            </a:r>
            <a:r>
              <a:rPr sz="1100" i="1">
                <a:latin typeface="Arial"/>
                <a:cs typeface="Arial"/>
              </a:rPr>
              <a:t>C</a:t>
            </a:r>
            <a:r>
              <a:rPr sz="1100" i="1" spc="90">
                <a:latin typeface="Arial"/>
                <a:cs typeface="Arial"/>
              </a:rPr>
              <a:t> </a:t>
            </a:r>
            <a:r>
              <a:rPr sz="1100">
                <a:latin typeface="Tahoma"/>
                <a:cs typeface="Tahoma"/>
              </a:rPr>
              <a:t>is</a:t>
            </a:r>
            <a:r>
              <a:rPr sz="1100" spc="-55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constant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64832" y="2022016"/>
            <a:ext cx="4993640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87325" marR="43180" indent="-137160">
              <a:lnSpc>
                <a:spcPct val="102600"/>
              </a:lnSpc>
              <a:spcBef>
                <a:spcPts val="55"/>
              </a:spcBef>
              <a:buClr>
                <a:srgbClr val="0C2659"/>
              </a:buClr>
              <a:buFont typeface="Cambria"/>
              <a:buChar char="•"/>
              <a:tabLst>
                <a:tab pos="189230" algn="l"/>
              </a:tabLst>
            </a:pPr>
            <a:r>
              <a:rPr sz="1100" spc="-50">
                <a:latin typeface="Tahoma"/>
                <a:cs typeface="Tahoma"/>
              </a:rPr>
              <a:t>However,</a:t>
            </a:r>
            <a:r>
              <a:rPr sz="1100" spc="-25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this</a:t>
            </a:r>
            <a:r>
              <a:rPr sz="1100" spc="-15">
                <a:latin typeface="Tahoma"/>
                <a:cs typeface="Tahoma"/>
              </a:rPr>
              <a:t> </a:t>
            </a:r>
            <a:r>
              <a:rPr sz="1100" spc="-55">
                <a:latin typeface="Tahoma"/>
                <a:cs typeface="Tahoma"/>
              </a:rPr>
              <a:t>does</a:t>
            </a:r>
            <a:r>
              <a:rPr sz="1100" spc="-15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not</a:t>
            </a:r>
            <a:r>
              <a:rPr sz="1100" spc="-10">
                <a:latin typeface="Tahoma"/>
                <a:cs typeface="Tahoma"/>
              </a:rPr>
              <a:t> </a:t>
            </a:r>
            <a:r>
              <a:rPr sz="1100" spc="-55">
                <a:latin typeface="Tahoma"/>
                <a:cs typeface="Tahoma"/>
              </a:rPr>
              <a:t>work</a:t>
            </a:r>
            <a:r>
              <a:rPr sz="1100" spc="-5">
                <a:latin typeface="Tahoma"/>
                <a:cs typeface="Tahoma"/>
              </a:rPr>
              <a:t> </a:t>
            </a:r>
            <a:r>
              <a:rPr sz="1100" spc="-30">
                <a:latin typeface="Tahoma"/>
                <a:cs typeface="Tahoma"/>
              </a:rPr>
              <a:t>as</a:t>
            </a:r>
            <a:r>
              <a:rPr sz="1100" spc="-10">
                <a:latin typeface="Tahoma"/>
                <a:cs typeface="Tahoma"/>
              </a:rPr>
              <a:t> </a:t>
            </a:r>
            <a:r>
              <a:rPr sz="1100" spc="-95">
                <a:latin typeface="Tahoma"/>
                <a:cs typeface="Tahoma"/>
              </a:rPr>
              <a:t>we</a:t>
            </a:r>
            <a:r>
              <a:rPr sz="1100" spc="5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can’t</a:t>
            </a:r>
            <a:r>
              <a:rPr sz="1100" spc="-5">
                <a:latin typeface="Tahoma"/>
                <a:cs typeface="Tahoma"/>
              </a:rPr>
              <a:t> </a:t>
            </a:r>
            <a:r>
              <a:rPr sz="1100" spc="-55">
                <a:latin typeface="Tahoma"/>
                <a:cs typeface="Tahoma"/>
              </a:rPr>
              <a:t>sample</a:t>
            </a:r>
            <a:r>
              <a:rPr sz="1100" spc="-10">
                <a:latin typeface="Tahoma"/>
                <a:cs typeface="Tahoma"/>
              </a:rPr>
              <a:t> </a:t>
            </a:r>
            <a:r>
              <a:rPr sz="1100" i="1">
                <a:latin typeface="Arial"/>
                <a:cs typeface="Arial"/>
              </a:rPr>
              <a:t>X</a:t>
            </a:r>
            <a:r>
              <a:rPr sz="1200" i="1" baseline="-13888">
                <a:latin typeface="Arial"/>
                <a:cs typeface="Arial"/>
              </a:rPr>
              <a:t>T</a:t>
            </a:r>
            <a:r>
              <a:rPr sz="1200" i="1" spc="390" baseline="-13888">
                <a:latin typeface="Arial"/>
                <a:cs typeface="Arial"/>
              </a:rPr>
              <a:t> </a:t>
            </a:r>
            <a:r>
              <a:rPr sz="1100" spc="-50">
                <a:latin typeface="Tahoma"/>
                <a:cs typeface="Tahoma"/>
              </a:rPr>
              <a:t>due</a:t>
            </a:r>
            <a:r>
              <a:rPr sz="1100" spc="-10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to</a:t>
            </a:r>
            <a:r>
              <a:rPr sz="1100" spc="-10">
                <a:latin typeface="Tahoma"/>
                <a:cs typeface="Tahoma"/>
              </a:rPr>
              <a:t> </a:t>
            </a:r>
            <a:r>
              <a:rPr sz="1100" spc="-45">
                <a:latin typeface="Tahoma"/>
                <a:cs typeface="Tahoma"/>
              </a:rPr>
              <a:t>blow</a:t>
            </a:r>
            <a:r>
              <a:rPr sz="1100" spc="-10">
                <a:latin typeface="Tahoma"/>
                <a:cs typeface="Tahoma"/>
              </a:rPr>
              <a:t> up </a:t>
            </a:r>
            <a:r>
              <a:rPr sz="1100">
                <a:latin typeface="Tahoma"/>
                <a:cs typeface="Tahoma"/>
              </a:rPr>
              <a:t>at</a:t>
            </a:r>
            <a:r>
              <a:rPr sz="1100" spc="-10">
                <a:latin typeface="Tahoma"/>
                <a:cs typeface="Tahoma"/>
              </a:rPr>
              <a:t> </a:t>
            </a:r>
            <a:r>
              <a:rPr sz="1100" i="1" spc="90">
                <a:latin typeface="Arial"/>
                <a:cs typeface="Arial"/>
              </a:rPr>
              <a:t>t</a:t>
            </a:r>
            <a:r>
              <a:rPr sz="1100" i="1" spc="45">
                <a:latin typeface="Arial"/>
                <a:cs typeface="Arial"/>
              </a:rPr>
              <a:t> </a:t>
            </a:r>
            <a:r>
              <a:rPr sz="1100">
                <a:latin typeface="Tahoma"/>
                <a:cs typeface="Tahoma"/>
              </a:rPr>
              <a:t>=</a:t>
            </a:r>
            <a:r>
              <a:rPr sz="1100" spc="-65">
                <a:latin typeface="Tahoma"/>
                <a:cs typeface="Tahoma"/>
              </a:rPr>
              <a:t> </a:t>
            </a:r>
            <a:r>
              <a:rPr sz="1100" i="1" spc="60">
                <a:latin typeface="Arial"/>
                <a:cs typeface="Arial"/>
              </a:rPr>
              <a:t>T</a:t>
            </a:r>
            <a:r>
              <a:rPr sz="1100" i="1" spc="160">
                <a:latin typeface="Arial"/>
                <a:cs typeface="Arial"/>
              </a:rPr>
              <a:t> </a:t>
            </a:r>
            <a:r>
              <a:rPr sz="1100" spc="-25">
                <a:latin typeface="Tahoma"/>
                <a:cs typeface="Tahoma"/>
              </a:rPr>
              <a:t>and 	</a:t>
            </a:r>
            <a:r>
              <a:rPr sz="1100" spc="-45">
                <a:latin typeface="Tahoma"/>
                <a:cs typeface="Tahoma"/>
              </a:rPr>
              <a:t>there</a:t>
            </a:r>
            <a:r>
              <a:rPr sz="1100" spc="-40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is</a:t>
            </a:r>
            <a:r>
              <a:rPr sz="1100" spc="-40">
                <a:latin typeface="Tahoma"/>
                <a:cs typeface="Tahoma"/>
              </a:rPr>
              <a:t> </a:t>
            </a:r>
            <a:r>
              <a:rPr sz="1100" spc="-10">
                <a:latin typeface="Tahoma"/>
                <a:cs typeface="Tahoma"/>
              </a:rPr>
              <a:t>no</a:t>
            </a:r>
            <a:r>
              <a:rPr sz="1100" spc="-40">
                <a:latin typeface="Tahoma"/>
                <a:cs typeface="Tahoma"/>
              </a:rPr>
              <a:t> </a:t>
            </a:r>
            <a:r>
              <a:rPr sz="1100" spc="-35">
                <a:latin typeface="Tahoma"/>
                <a:cs typeface="Tahoma"/>
              </a:rPr>
              <a:t>information</a:t>
            </a:r>
            <a:r>
              <a:rPr sz="1100" spc="-40">
                <a:latin typeface="Tahoma"/>
                <a:cs typeface="Tahoma"/>
              </a:rPr>
              <a:t> </a:t>
            </a:r>
            <a:r>
              <a:rPr sz="1100" spc="-20">
                <a:latin typeface="Tahoma"/>
                <a:cs typeface="Tahoma"/>
              </a:rPr>
              <a:t>about</a:t>
            </a:r>
            <a:r>
              <a:rPr sz="1100" spc="-40">
                <a:latin typeface="Tahoma"/>
                <a:cs typeface="Tahoma"/>
              </a:rPr>
              <a:t> </a:t>
            </a:r>
            <a:r>
              <a:rPr sz="1100" spc="-10">
                <a:latin typeface="Tahoma"/>
                <a:cs typeface="Tahoma"/>
              </a:rPr>
              <a:t>the</a:t>
            </a:r>
            <a:r>
              <a:rPr sz="1100" spc="-40">
                <a:latin typeface="Tahoma"/>
                <a:cs typeface="Tahoma"/>
              </a:rPr>
              <a:t> </a:t>
            </a:r>
            <a:r>
              <a:rPr sz="1100" spc="-10">
                <a:latin typeface="Tahoma"/>
                <a:cs typeface="Tahoma"/>
              </a:rPr>
              <a:t>data</a:t>
            </a:r>
            <a:r>
              <a:rPr sz="1100" spc="-35">
                <a:latin typeface="Tahoma"/>
                <a:cs typeface="Tahoma"/>
              </a:rPr>
              <a:t> </a:t>
            </a:r>
            <a:r>
              <a:rPr sz="1100" spc="-20">
                <a:latin typeface="Tahoma"/>
                <a:cs typeface="Tahoma"/>
              </a:rPr>
              <a:t>distribution</a:t>
            </a:r>
            <a:r>
              <a:rPr sz="1100" spc="-40">
                <a:latin typeface="Tahoma"/>
                <a:cs typeface="Tahoma"/>
              </a:rPr>
              <a:t> </a:t>
            </a:r>
            <a:r>
              <a:rPr sz="1100" spc="-45">
                <a:latin typeface="Tahoma"/>
                <a:cs typeface="Tahoma"/>
              </a:rPr>
              <a:t>provided</a:t>
            </a:r>
            <a:r>
              <a:rPr sz="1100" spc="-40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in</a:t>
            </a:r>
            <a:r>
              <a:rPr sz="1100" spc="-35">
                <a:latin typeface="Tahoma"/>
                <a:cs typeface="Tahoma"/>
              </a:rPr>
              <a:t> </a:t>
            </a:r>
            <a:r>
              <a:rPr sz="1100" spc="-10">
                <a:latin typeface="Tahoma"/>
                <a:cs typeface="Tahoma"/>
              </a:rPr>
              <a:t>the</a:t>
            </a:r>
            <a:r>
              <a:rPr sz="1100" spc="-40">
                <a:latin typeface="Tahoma"/>
                <a:cs typeface="Tahoma"/>
              </a:rPr>
              <a:t> </a:t>
            </a:r>
            <a:r>
              <a:rPr sz="1100" spc="-10">
                <a:latin typeface="Tahoma"/>
                <a:cs typeface="Tahoma"/>
              </a:rPr>
              <a:t>generation 	process...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1367F0-4164-B95D-682C-E4AD2360A5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4"/>
          <a:stretch/>
        </p:blipFill>
        <p:spPr>
          <a:xfrm>
            <a:off x="-88899" y="742525"/>
            <a:ext cx="5845734" cy="2293446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/>
              <a:t>Setting</a:t>
            </a:r>
            <a:r>
              <a:rPr spc="-75"/>
              <a:t> </a:t>
            </a:r>
            <a:r>
              <a:rPr spc="-30"/>
              <a:t>(continued)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78951" y="759102"/>
            <a:ext cx="946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>
                <a:latin typeface="Arial"/>
                <a:cs typeface="Arial"/>
              </a:rPr>
              <a:t>C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68677" y="892936"/>
            <a:ext cx="527050" cy="0"/>
          </a:xfrm>
          <a:custGeom>
            <a:avLst/>
            <a:gdLst/>
            <a:ahLst/>
            <a:cxnLst/>
            <a:rect l="l" t="t" r="r" b="b"/>
            <a:pathLst>
              <a:path w="527050">
                <a:moveTo>
                  <a:pt x="0" y="0"/>
                </a:moveTo>
                <a:lnTo>
                  <a:pt x="526618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7532" y="776336"/>
            <a:ext cx="171894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5260" indent="-137160">
              <a:lnSpc>
                <a:spcPct val="100000"/>
              </a:lnSpc>
              <a:spcBef>
                <a:spcPts val="90"/>
              </a:spcBef>
              <a:buClr>
                <a:srgbClr val="0C2659"/>
              </a:buClr>
              <a:buFont typeface="Cambria"/>
              <a:buChar char="•"/>
              <a:tabLst>
                <a:tab pos="175260" algn="l"/>
              </a:tabLst>
            </a:pPr>
            <a:r>
              <a:rPr sz="1100">
                <a:latin typeface="Tahoma"/>
                <a:cs typeface="Tahoma"/>
              </a:rPr>
              <a:t>We </a:t>
            </a:r>
            <a:r>
              <a:rPr sz="1100" spc="-50">
                <a:latin typeface="Tahoma"/>
                <a:cs typeface="Tahoma"/>
              </a:rPr>
              <a:t>may</a:t>
            </a:r>
            <a:r>
              <a:rPr sz="1100" spc="-5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try </a:t>
            </a:r>
            <a:r>
              <a:rPr sz="1100" spc="-40">
                <a:latin typeface="Tahoma"/>
                <a:cs typeface="Tahoma"/>
              </a:rPr>
              <a:t>using</a:t>
            </a:r>
            <a:r>
              <a:rPr sz="1100" spc="5">
                <a:latin typeface="Tahoma"/>
                <a:cs typeface="Tahoma"/>
              </a:rPr>
              <a:t> </a:t>
            </a:r>
            <a:r>
              <a:rPr sz="1100" i="1">
                <a:latin typeface="Arial"/>
                <a:cs typeface="Arial"/>
              </a:rPr>
              <a:t>X</a:t>
            </a:r>
            <a:r>
              <a:rPr sz="1200" i="1" baseline="-10416">
                <a:latin typeface="Arial"/>
                <a:cs typeface="Arial"/>
              </a:rPr>
              <a:t>t</a:t>
            </a:r>
            <a:r>
              <a:rPr sz="1200" i="1" spc="247" baseline="-10416">
                <a:latin typeface="Arial"/>
                <a:cs typeface="Arial"/>
              </a:rPr>
              <a:t> </a:t>
            </a:r>
            <a:r>
              <a:rPr sz="1100">
                <a:latin typeface="Tahoma"/>
                <a:cs typeface="Tahoma"/>
              </a:rPr>
              <a:t>=</a:t>
            </a:r>
            <a:r>
              <a:rPr sz="1100" spc="55">
                <a:latin typeface="Tahoma"/>
                <a:cs typeface="Tahoma"/>
              </a:rPr>
              <a:t> </a:t>
            </a:r>
            <a:r>
              <a:rPr sz="1200" i="1" spc="322" baseline="10416">
                <a:latin typeface="Times New Roman"/>
                <a:cs typeface="Times New Roman"/>
              </a:rPr>
              <a:t>√</a:t>
            </a:r>
            <a:endParaRPr sz="1200" baseline="10416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58289" y="908088"/>
            <a:ext cx="437515" cy="0"/>
          </a:xfrm>
          <a:custGeom>
            <a:avLst/>
            <a:gdLst/>
            <a:ahLst/>
            <a:cxnLst/>
            <a:rect l="l" t="t" r="r" b="b"/>
            <a:pathLst>
              <a:path w="437514">
                <a:moveTo>
                  <a:pt x="0" y="0"/>
                </a:moveTo>
                <a:lnTo>
                  <a:pt x="436994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20189" y="881670"/>
            <a:ext cx="5137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800" i="1" spc="85">
                <a:latin typeface="Arial"/>
                <a:cs typeface="Arial"/>
              </a:rPr>
              <a:t>T</a:t>
            </a:r>
            <a:r>
              <a:rPr sz="800" i="1" spc="-120">
                <a:latin typeface="Arial"/>
                <a:cs typeface="Arial"/>
              </a:rPr>
              <a:t> </a:t>
            </a:r>
            <a:r>
              <a:rPr sz="900" spc="82" baseline="23148">
                <a:latin typeface="Tahoma"/>
                <a:cs typeface="Tahoma"/>
              </a:rPr>
              <a:t>2</a:t>
            </a:r>
            <a:r>
              <a:rPr sz="800" i="1" spc="55">
                <a:latin typeface="Times New Roman"/>
                <a:cs typeface="Times New Roman"/>
              </a:rPr>
              <a:t>−</a:t>
            </a:r>
            <a:r>
              <a:rPr sz="800" i="1" spc="55">
                <a:latin typeface="Arial"/>
                <a:cs typeface="Arial"/>
              </a:rPr>
              <a:t>t</a:t>
            </a:r>
            <a:r>
              <a:rPr sz="900" spc="82" baseline="23148">
                <a:latin typeface="Tahoma"/>
                <a:cs typeface="Tahoma"/>
              </a:rPr>
              <a:t>2</a:t>
            </a:r>
            <a:r>
              <a:rPr sz="800" spc="55">
                <a:latin typeface="Tahoma"/>
                <a:cs typeface="Tahoma"/>
              </a:rPr>
              <a:t>+</a:t>
            </a:r>
            <a:r>
              <a:rPr sz="800" i="1" spc="55">
                <a:latin typeface="Calibri"/>
                <a:cs typeface="Calibri"/>
              </a:rPr>
              <a:t>ϵ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63723" y="1064475"/>
            <a:ext cx="260985" cy="0"/>
          </a:xfrm>
          <a:custGeom>
            <a:avLst/>
            <a:gdLst/>
            <a:ahLst/>
            <a:cxnLst/>
            <a:rect l="l" t="t" r="r" b="b"/>
            <a:pathLst>
              <a:path w="260985">
                <a:moveTo>
                  <a:pt x="0" y="0"/>
                </a:moveTo>
                <a:lnTo>
                  <a:pt x="260680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35999" y="1038058"/>
            <a:ext cx="5391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200" i="1" spc="262" baseline="45138">
                <a:latin typeface="Times New Roman"/>
                <a:cs typeface="Times New Roman"/>
              </a:rPr>
              <a:t>√</a:t>
            </a:r>
            <a:r>
              <a:rPr sz="800" i="1" spc="175">
                <a:latin typeface="Arial"/>
                <a:cs typeface="Arial"/>
              </a:rPr>
              <a:t>T</a:t>
            </a:r>
            <a:r>
              <a:rPr sz="800" i="1" spc="-120">
                <a:latin typeface="Arial"/>
                <a:cs typeface="Arial"/>
              </a:rPr>
              <a:t> </a:t>
            </a:r>
            <a:r>
              <a:rPr sz="900" spc="-15" baseline="23148">
                <a:latin typeface="Tahoma"/>
                <a:cs typeface="Tahoma"/>
              </a:rPr>
              <a:t>2</a:t>
            </a:r>
            <a:r>
              <a:rPr sz="800" spc="-10">
                <a:latin typeface="Tahoma"/>
                <a:cs typeface="Tahoma"/>
              </a:rPr>
              <a:t>+</a:t>
            </a:r>
            <a:r>
              <a:rPr sz="800" i="1" spc="-10">
                <a:latin typeface="Calibri"/>
                <a:cs typeface="Calibri"/>
              </a:rPr>
              <a:t>ϵ</a:t>
            </a:r>
            <a:r>
              <a:rPr sz="800" i="1" spc="-10">
                <a:latin typeface="Arial"/>
                <a:cs typeface="Arial"/>
              </a:rPr>
              <a:t>X</a:t>
            </a:r>
            <a:r>
              <a:rPr sz="900" spc="-15" baseline="-9259">
                <a:latin typeface="Tahoma"/>
                <a:cs typeface="Tahoma"/>
              </a:rPr>
              <a:t>0</a:t>
            </a:r>
            <a:endParaRPr sz="900" baseline="-9259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345118" y="1172476"/>
            <a:ext cx="527050" cy="20320"/>
            <a:chOff x="2345118" y="1172476"/>
            <a:chExt cx="527050" cy="20320"/>
          </a:xfrm>
        </p:grpSpPr>
        <p:sp>
          <p:nvSpPr>
            <p:cNvPr id="11" name="object 11"/>
            <p:cNvSpPr/>
            <p:nvPr/>
          </p:nvSpPr>
          <p:spPr>
            <a:xfrm>
              <a:off x="2345118" y="1175245"/>
              <a:ext cx="527050" cy="0"/>
            </a:xfrm>
            <a:custGeom>
              <a:avLst/>
              <a:gdLst/>
              <a:ahLst/>
              <a:cxnLst/>
              <a:rect l="l" t="t" r="r" b="b"/>
              <a:pathLst>
                <a:path w="527050">
                  <a:moveTo>
                    <a:pt x="0" y="0"/>
                  </a:moveTo>
                  <a:lnTo>
                    <a:pt x="526618" y="0"/>
                  </a:lnTo>
                </a:path>
              </a:pathLst>
            </a:custGeom>
            <a:ln w="5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34742" y="1190383"/>
              <a:ext cx="437515" cy="0"/>
            </a:xfrm>
            <a:custGeom>
              <a:avLst/>
              <a:gdLst/>
              <a:ahLst/>
              <a:cxnLst/>
              <a:rect l="l" t="t" r="r" b="b"/>
              <a:pathLst>
                <a:path w="437514">
                  <a:moveTo>
                    <a:pt x="0" y="0"/>
                  </a:moveTo>
                  <a:lnTo>
                    <a:pt x="436994" y="0"/>
                  </a:lnTo>
                </a:path>
              </a:pathLst>
            </a:custGeom>
            <a:ln w="4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77532" y="1058632"/>
            <a:ext cx="26015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5260" indent="-137160">
              <a:lnSpc>
                <a:spcPct val="100000"/>
              </a:lnSpc>
              <a:spcBef>
                <a:spcPts val="90"/>
              </a:spcBef>
              <a:buClr>
                <a:srgbClr val="0C2659"/>
              </a:buClr>
              <a:buFont typeface="Cambria"/>
              <a:buChar char="•"/>
              <a:tabLst>
                <a:tab pos="175260" algn="l"/>
              </a:tabLst>
            </a:pPr>
            <a:r>
              <a:rPr sz="1100">
                <a:latin typeface="Tahoma"/>
                <a:cs typeface="Tahoma"/>
              </a:rPr>
              <a:t>Then</a:t>
            </a:r>
            <a:r>
              <a:rPr sz="1100" spc="-40">
                <a:latin typeface="Tahoma"/>
                <a:cs typeface="Tahoma"/>
              </a:rPr>
              <a:t> </a:t>
            </a:r>
            <a:r>
              <a:rPr sz="1100" spc="-25">
                <a:latin typeface="Tahoma"/>
                <a:cs typeface="Tahoma"/>
              </a:rPr>
              <a:t>construct</a:t>
            </a:r>
            <a:r>
              <a:rPr sz="1100" spc="-20">
                <a:latin typeface="Tahoma"/>
                <a:cs typeface="Tahoma"/>
              </a:rPr>
              <a:t> </a:t>
            </a:r>
            <a:r>
              <a:rPr sz="1100" spc="-35">
                <a:latin typeface="Tahoma"/>
                <a:cs typeface="Tahoma"/>
              </a:rPr>
              <a:t>couplings</a:t>
            </a:r>
            <a:r>
              <a:rPr sz="1100" spc="-20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(</a:t>
            </a:r>
            <a:r>
              <a:rPr sz="1100" i="1">
                <a:latin typeface="Arial"/>
                <a:cs typeface="Arial"/>
              </a:rPr>
              <a:t>X</a:t>
            </a:r>
            <a:r>
              <a:rPr sz="1200" baseline="-10416">
                <a:latin typeface="Tahoma"/>
                <a:cs typeface="Tahoma"/>
              </a:rPr>
              <a:t>0</a:t>
            </a:r>
            <a:r>
              <a:rPr sz="1100" i="1">
                <a:latin typeface="Arial"/>
                <a:cs typeface="Arial"/>
              </a:rPr>
              <a:t>,</a:t>
            </a:r>
            <a:r>
              <a:rPr sz="1100" i="1" spc="-35">
                <a:latin typeface="Arial"/>
                <a:cs typeface="Arial"/>
              </a:rPr>
              <a:t> </a:t>
            </a:r>
            <a:r>
              <a:rPr sz="1200" i="1" spc="262" baseline="10416">
                <a:latin typeface="Times New Roman"/>
                <a:cs typeface="Times New Roman"/>
              </a:rPr>
              <a:t>√</a:t>
            </a:r>
            <a:r>
              <a:rPr sz="1200" i="1" spc="262" baseline="-38194">
                <a:latin typeface="Arial"/>
                <a:cs typeface="Arial"/>
              </a:rPr>
              <a:t>T</a:t>
            </a:r>
            <a:r>
              <a:rPr sz="1200" i="1" spc="-179" baseline="-38194">
                <a:latin typeface="Arial"/>
                <a:cs typeface="Arial"/>
              </a:rPr>
              <a:t> </a:t>
            </a:r>
            <a:r>
              <a:rPr sz="900" spc="97" baseline="-27777">
                <a:latin typeface="Tahoma"/>
                <a:cs typeface="Tahoma"/>
              </a:rPr>
              <a:t>2</a:t>
            </a:r>
            <a:r>
              <a:rPr sz="1200" i="1" spc="97" baseline="-38194">
                <a:latin typeface="Times New Roman"/>
                <a:cs typeface="Times New Roman"/>
              </a:rPr>
              <a:t>−</a:t>
            </a:r>
            <a:r>
              <a:rPr sz="1200" i="1" spc="97" baseline="-38194">
                <a:latin typeface="Arial"/>
                <a:cs typeface="Arial"/>
              </a:rPr>
              <a:t>t</a:t>
            </a:r>
            <a:r>
              <a:rPr sz="900" spc="97" baseline="-27777">
                <a:latin typeface="Tahoma"/>
                <a:cs typeface="Tahoma"/>
              </a:rPr>
              <a:t>2</a:t>
            </a:r>
            <a:r>
              <a:rPr sz="1200" spc="97" baseline="-38194">
                <a:latin typeface="Tahoma"/>
                <a:cs typeface="Tahoma"/>
              </a:rPr>
              <a:t>+</a:t>
            </a:r>
            <a:r>
              <a:rPr sz="1200" i="1" spc="97" baseline="-38194">
                <a:latin typeface="Calibri"/>
                <a:cs typeface="Calibri"/>
              </a:rPr>
              <a:t>ϵ</a:t>
            </a:r>
            <a:r>
              <a:rPr sz="1200" i="1" spc="-97" baseline="-38194">
                <a:latin typeface="Calibri"/>
                <a:cs typeface="Calibri"/>
              </a:rPr>
              <a:t> </a:t>
            </a:r>
            <a:r>
              <a:rPr sz="1100" spc="-5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4832" y="1284908"/>
            <a:ext cx="466979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87325" marR="43180" indent="-137160">
              <a:lnSpc>
                <a:spcPct val="102600"/>
              </a:lnSpc>
              <a:spcBef>
                <a:spcPts val="55"/>
              </a:spcBef>
              <a:buClr>
                <a:srgbClr val="0C2659"/>
              </a:buClr>
              <a:buFont typeface="Cambria"/>
              <a:buChar char="•"/>
              <a:tabLst>
                <a:tab pos="189230" algn="l"/>
              </a:tabLst>
            </a:pPr>
            <a:r>
              <a:rPr sz="1100" spc="-20">
                <a:latin typeface="Tahoma"/>
                <a:cs typeface="Tahoma"/>
              </a:rPr>
              <a:t>Now</a:t>
            </a:r>
            <a:r>
              <a:rPr sz="1100" spc="-25">
                <a:latin typeface="Tahoma"/>
                <a:cs typeface="Tahoma"/>
              </a:rPr>
              <a:t> </a:t>
            </a:r>
            <a:r>
              <a:rPr sz="1100" spc="-35">
                <a:latin typeface="Tahoma"/>
                <a:cs typeface="Tahoma"/>
              </a:rPr>
              <a:t>sampling</a:t>
            </a:r>
            <a:r>
              <a:rPr sz="1100" spc="-20">
                <a:latin typeface="Tahoma"/>
                <a:cs typeface="Tahoma"/>
              </a:rPr>
              <a:t> </a:t>
            </a:r>
            <a:r>
              <a:rPr sz="1100" i="1">
                <a:latin typeface="Arial"/>
                <a:cs typeface="Arial"/>
              </a:rPr>
              <a:t>X</a:t>
            </a:r>
            <a:r>
              <a:rPr sz="1200" i="1" baseline="-13888">
                <a:latin typeface="Arial"/>
                <a:cs typeface="Arial"/>
              </a:rPr>
              <a:t>T</a:t>
            </a:r>
            <a:r>
              <a:rPr sz="1200" i="1" spc="367" baseline="-13888">
                <a:latin typeface="Arial"/>
                <a:cs typeface="Arial"/>
              </a:rPr>
              <a:t> </a:t>
            </a:r>
            <a:r>
              <a:rPr sz="1100">
                <a:latin typeface="Tahoma"/>
                <a:cs typeface="Tahoma"/>
              </a:rPr>
              <a:t>is</a:t>
            </a:r>
            <a:r>
              <a:rPr sz="1100" spc="-20">
                <a:latin typeface="Tahoma"/>
                <a:cs typeface="Tahoma"/>
              </a:rPr>
              <a:t> </a:t>
            </a:r>
            <a:r>
              <a:rPr sz="1100" spc="-10">
                <a:latin typeface="Tahoma"/>
                <a:cs typeface="Tahoma"/>
              </a:rPr>
              <a:t>just</a:t>
            </a:r>
            <a:r>
              <a:rPr sz="1100" spc="-20">
                <a:latin typeface="Tahoma"/>
                <a:cs typeface="Tahoma"/>
              </a:rPr>
              <a:t> </a:t>
            </a:r>
            <a:r>
              <a:rPr sz="1100" spc="-10">
                <a:latin typeface="Tahoma"/>
                <a:cs typeface="Tahoma"/>
              </a:rPr>
              <a:t>like</a:t>
            </a:r>
            <a:r>
              <a:rPr sz="1100" spc="-20">
                <a:latin typeface="Tahoma"/>
                <a:cs typeface="Tahoma"/>
              </a:rPr>
              <a:t> </a:t>
            </a:r>
            <a:r>
              <a:rPr sz="1100" spc="-35">
                <a:latin typeface="Tahoma"/>
                <a:cs typeface="Tahoma"/>
              </a:rPr>
              <a:t>sampling</a:t>
            </a:r>
            <a:r>
              <a:rPr sz="1100" spc="-15">
                <a:latin typeface="Tahoma"/>
                <a:cs typeface="Tahoma"/>
              </a:rPr>
              <a:t> </a:t>
            </a:r>
            <a:r>
              <a:rPr sz="1100" i="1" spc="90">
                <a:latin typeface="Arial"/>
                <a:cs typeface="Arial"/>
              </a:rPr>
              <a:t>t </a:t>
            </a:r>
            <a:r>
              <a:rPr sz="1100" spc="-50">
                <a:latin typeface="Tahoma"/>
                <a:cs typeface="Tahoma"/>
              </a:rPr>
              <a:t>very</a:t>
            </a:r>
            <a:r>
              <a:rPr sz="1100" spc="-25">
                <a:latin typeface="Tahoma"/>
                <a:cs typeface="Tahoma"/>
              </a:rPr>
              <a:t> </a:t>
            </a:r>
            <a:r>
              <a:rPr sz="1100" spc="-35">
                <a:latin typeface="Tahoma"/>
                <a:cs typeface="Tahoma"/>
              </a:rPr>
              <a:t>close</a:t>
            </a:r>
            <a:r>
              <a:rPr sz="1100" spc="-20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to</a:t>
            </a:r>
            <a:r>
              <a:rPr sz="1100" spc="-20">
                <a:latin typeface="Tahoma"/>
                <a:cs typeface="Tahoma"/>
              </a:rPr>
              <a:t> </a:t>
            </a:r>
            <a:r>
              <a:rPr sz="1100" i="1" spc="60">
                <a:latin typeface="Arial"/>
                <a:cs typeface="Arial"/>
              </a:rPr>
              <a:t>T</a:t>
            </a:r>
            <a:r>
              <a:rPr sz="1100" i="1" spc="145">
                <a:latin typeface="Arial"/>
                <a:cs typeface="Arial"/>
              </a:rPr>
              <a:t> </a:t>
            </a:r>
            <a:r>
              <a:rPr sz="1100" spc="-60">
                <a:latin typeface="Tahoma"/>
                <a:cs typeface="Tahoma"/>
              </a:rPr>
              <a:t>where</a:t>
            </a:r>
            <a:r>
              <a:rPr sz="1100" spc="-20">
                <a:latin typeface="Tahoma"/>
                <a:cs typeface="Tahoma"/>
              </a:rPr>
              <a:t> </a:t>
            </a:r>
            <a:r>
              <a:rPr sz="1100" spc="-10">
                <a:latin typeface="Tahoma"/>
                <a:cs typeface="Tahoma"/>
              </a:rPr>
              <a:t>the</a:t>
            </a:r>
            <a:r>
              <a:rPr sz="1100" spc="-20">
                <a:latin typeface="Tahoma"/>
                <a:cs typeface="Tahoma"/>
              </a:rPr>
              <a:t> </a:t>
            </a:r>
            <a:r>
              <a:rPr sz="1100" spc="-70">
                <a:latin typeface="Tahoma"/>
                <a:cs typeface="Tahoma"/>
              </a:rPr>
              <a:t>degree</a:t>
            </a:r>
            <a:r>
              <a:rPr sz="1100" spc="-15">
                <a:latin typeface="Tahoma"/>
                <a:cs typeface="Tahoma"/>
              </a:rPr>
              <a:t> </a:t>
            </a:r>
            <a:r>
              <a:rPr sz="1100" spc="-25">
                <a:latin typeface="Tahoma"/>
                <a:cs typeface="Tahoma"/>
              </a:rPr>
              <a:t>is 	</a:t>
            </a:r>
            <a:r>
              <a:rPr sz="1100" spc="-30">
                <a:latin typeface="Tahoma"/>
                <a:cs typeface="Tahoma"/>
              </a:rPr>
              <a:t>controlled </a:t>
            </a:r>
            <a:r>
              <a:rPr sz="1100" spc="-35">
                <a:latin typeface="Tahoma"/>
                <a:cs typeface="Tahoma"/>
              </a:rPr>
              <a:t>by </a:t>
            </a:r>
            <a:r>
              <a:rPr sz="1100" i="1" spc="-50">
                <a:latin typeface="Arial"/>
                <a:cs typeface="Arial"/>
              </a:rPr>
              <a:t>ϵ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2932" y="1670963"/>
            <a:ext cx="952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>
                <a:solidFill>
                  <a:srgbClr val="0C2659"/>
                </a:solidFill>
                <a:latin typeface="Cambria"/>
                <a:cs typeface="Cambria"/>
              </a:rPr>
              <a:t>•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6077" y="1686774"/>
            <a:ext cx="35013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>
                <a:latin typeface="Tahoma"/>
                <a:cs typeface="Tahoma"/>
              </a:rPr>
              <a:t>We</a:t>
            </a:r>
            <a:r>
              <a:rPr sz="1100" spc="-25">
                <a:latin typeface="Tahoma"/>
                <a:cs typeface="Tahoma"/>
              </a:rPr>
              <a:t> </a:t>
            </a:r>
            <a:r>
              <a:rPr sz="1100" spc="-20">
                <a:latin typeface="Tahoma"/>
                <a:cs typeface="Tahoma"/>
              </a:rPr>
              <a:t>can</a:t>
            </a:r>
            <a:r>
              <a:rPr sz="1100" spc="-5">
                <a:latin typeface="Tahoma"/>
                <a:cs typeface="Tahoma"/>
              </a:rPr>
              <a:t> </a:t>
            </a:r>
            <a:r>
              <a:rPr sz="1100" spc="-45">
                <a:latin typeface="Tahoma"/>
                <a:cs typeface="Tahoma"/>
              </a:rPr>
              <a:t>parametrize</a:t>
            </a:r>
            <a:r>
              <a:rPr sz="1100" spc="-5">
                <a:latin typeface="Tahoma"/>
                <a:cs typeface="Tahoma"/>
              </a:rPr>
              <a:t> </a:t>
            </a:r>
            <a:r>
              <a:rPr sz="1100" i="1" spc="-20">
                <a:latin typeface="Arial"/>
                <a:cs typeface="Arial"/>
              </a:rPr>
              <a:t>f</a:t>
            </a:r>
            <a:r>
              <a:rPr sz="1200" i="1" spc="-30" baseline="-13888">
                <a:latin typeface="Calibri"/>
                <a:cs typeface="Calibri"/>
              </a:rPr>
              <a:t>θ</a:t>
            </a:r>
            <a:r>
              <a:rPr sz="1200" i="1" spc="-165" baseline="-13888">
                <a:latin typeface="Calibri"/>
                <a:cs typeface="Calibri"/>
              </a:rPr>
              <a:t> </a:t>
            </a:r>
            <a:r>
              <a:rPr sz="1100">
                <a:latin typeface="Tahoma"/>
                <a:cs typeface="Tahoma"/>
              </a:rPr>
              <a:t>(</a:t>
            </a:r>
            <a:r>
              <a:rPr sz="1100" i="1">
                <a:latin typeface="Arial"/>
                <a:cs typeface="Arial"/>
              </a:rPr>
              <a:t>X</a:t>
            </a:r>
            <a:r>
              <a:rPr sz="1200" i="1" baseline="-10416">
                <a:latin typeface="Arial"/>
                <a:cs typeface="Arial"/>
              </a:rPr>
              <a:t>t</a:t>
            </a:r>
            <a:r>
              <a:rPr sz="1100" i="1">
                <a:latin typeface="Arial"/>
                <a:cs typeface="Arial"/>
              </a:rPr>
              <a:t>,</a:t>
            </a:r>
            <a:r>
              <a:rPr sz="1100" i="1" spc="-125">
                <a:latin typeface="Arial"/>
                <a:cs typeface="Arial"/>
              </a:rPr>
              <a:t> </a:t>
            </a:r>
            <a:r>
              <a:rPr sz="1100" i="1" spc="80">
                <a:latin typeface="Arial"/>
                <a:cs typeface="Arial"/>
              </a:rPr>
              <a:t>t</a:t>
            </a:r>
            <a:r>
              <a:rPr sz="1100" spc="80">
                <a:latin typeface="Tahoma"/>
                <a:cs typeface="Tahoma"/>
              </a:rPr>
              <a:t>)</a:t>
            </a:r>
            <a:r>
              <a:rPr sz="1100" spc="-5">
                <a:latin typeface="Tahoma"/>
                <a:cs typeface="Tahoma"/>
              </a:rPr>
              <a:t> </a:t>
            </a:r>
            <a:r>
              <a:rPr sz="1100" spc="-35">
                <a:latin typeface="Tahoma"/>
                <a:cs typeface="Tahoma"/>
              </a:rPr>
              <a:t>and</a:t>
            </a:r>
            <a:r>
              <a:rPr sz="1100" spc="-5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try</a:t>
            </a:r>
            <a:r>
              <a:rPr sz="1100" spc="-10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to</a:t>
            </a:r>
            <a:r>
              <a:rPr sz="1100" spc="-10">
                <a:latin typeface="Tahoma"/>
                <a:cs typeface="Tahoma"/>
              </a:rPr>
              <a:t> </a:t>
            </a:r>
            <a:r>
              <a:rPr sz="1100" spc="-25">
                <a:latin typeface="Tahoma"/>
                <a:cs typeface="Tahoma"/>
              </a:rPr>
              <a:t>minimize</a:t>
            </a:r>
            <a:r>
              <a:rPr sz="1100" spc="-5">
                <a:latin typeface="Tahoma"/>
                <a:cs typeface="Tahoma"/>
              </a:rPr>
              <a:t> </a:t>
            </a:r>
            <a:r>
              <a:rPr sz="1100">
                <a:latin typeface="Cambria"/>
                <a:cs typeface="Cambria"/>
              </a:rPr>
              <a:t>|</a:t>
            </a:r>
            <a:r>
              <a:rPr sz="1100" i="1">
                <a:latin typeface="Arial"/>
                <a:cs typeface="Arial"/>
              </a:rPr>
              <a:t>X</a:t>
            </a:r>
            <a:r>
              <a:rPr sz="1200" baseline="-10416">
                <a:latin typeface="Tahoma"/>
                <a:cs typeface="Tahoma"/>
              </a:rPr>
              <a:t>0</a:t>
            </a:r>
            <a:r>
              <a:rPr sz="1200" spc="30" baseline="-10416">
                <a:latin typeface="Tahoma"/>
                <a:cs typeface="Tahoma"/>
              </a:rPr>
              <a:t> </a:t>
            </a:r>
            <a:r>
              <a:rPr sz="1100" spc="229">
                <a:latin typeface="Cambria"/>
                <a:cs typeface="Cambria"/>
              </a:rPr>
              <a:t>−</a:t>
            </a:r>
            <a:r>
              <a:rPr sz="1100" spc="-15">
                <a:latin typeface="Cambria"/>
                <a:cs typeface="Cambria"/>
              </a:rPr>
              <a:t> </a:t>
            </a:r>
            <a:r>
              <a:rPr sz="1100" i="1" spc="-20">
                <a:latin typeface="Arial"/>
                <a:cs typeface="Arial"/>
              </a:rPr>
              <a:t>f</a:t>
            </a:r>
            <a:r>
              <a:rPr sz="1200" i="1" spc="-30" baseline="-13888">
                <a:latin typeface="Calibri"/>
                <a:cs typeface="Calibri"/>
              </a:rPr>
              <a:t>θ</a:t>
            </a:r>
            <a:r>
              <a:rPr sz="1200" i="1" spc="-165" baseline="-13888">
                <a:latin typeface="Calibri"/>
                <a:cs typeface="Calibri"/>
              </a:rPr>
              <a:t> </a:t>
            </a:r>
            <a:r>
              <a:rPr sz="1100" spc="-50">
                <a:latin typeface="Tahoma"/>
                <a:cs typeface="Tahoma"/>
              </a:rPr>
              <a:t>(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12856" y="1692605"/>
            <a:ext cx="260985" cy="0"/>
          </a:xfrm>
          <a:custGeom>
            <a:avLst/>
            <a:gdLst/>
            <a:ahLst/>
            <a:cxnLst/>
            <a:rect l="l" t="t" r="r" b="b"/>
            <a:pathLst>
              <a:path w="260985">
                <a:moveTo>
                  <a:pt x="0" y="0"/>
                </a:moveTo>
                <a:lnTo>
                  <a:pt x="260680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985133" y="1666200"/>
            <a:ext cx="5391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200" i="1" spc="262" baseline="45138">
                <a:latin typeface="Times New Roman"/>
                <a:cs typeface="Times New Roman"/>
              </a:rPr>
              <a:t>√</a:t>
            </a:r>
            <a:r>
              <a:rPr sz="800" i="1" spc="175">
                <a:latin typeface="Arial"/>
                <a:cs typeface="Arial"/>
              </a:rPr>
              <a:t>T</a:t>
            </a:r>
            <a:r>
              <a:rPr sz="800" i="1" spc="-120">
                <a:latin typeface="Arial"/>
                <a:cs typeface="Arial"/>
              </a:rPr>
              <a:t> </a:t>
            </a:r>
            <a:r>
              <a:rPr sz="900" spc="-15" baseline="23148">
                <a:latin typeface="Tahoma"/>
                <a:cs typeface="Tahoma"/>
              </a:rPr>
              <a:t>2</a:t>
            </a:r>
            <a:r>
              <a:rPr sz="800" spc="-10">
                <a:latin typeface="Tahoma"/>
                <a:cs typeface="Tahoma"/>
              </a:rPr>
              <a:t>+</a:t>
            </a:r>
            <a:r>
              <a:rPr sz="800" i="1" spc="-10">
                <a:latin typeface="Calibri"/>
                <a:cs typeface="Calibri"/>
              </a:rPr>
              <a:t>ϵ</a:t>
            </a:r>
            <a:r>
              <a:rPr sz="800" i="1" spc="-10">
                <a:latin typeface="Arial"/>
                <a:cs typeface="Arial"/>
              </a:rPr>
              <a:t>X</a:t>
            </a:r>
            <a:r>
              <a:rPr sz="900" spc="-15" baseline="-9259">
                <a:latin typeface="Tahoma"/>
                <a:cs typeface="Tahoma"/>
              </a:rPr>
              <a:t>0</a:t>
            </a:r>
            <a:endParaRPr sz="900" baseline="-9259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94251" y="1803387"/>
            <a:ext cx="527050" cy="0"/>
          </a:xfrm>
          <a:custGeom>
            <a:avLst/>
            <a:gdLst/>
            <a:ahLst/>
            <a:cxnLst/>
            <a:rect l="l" t="t" r="r" b="b"/>
            <a:pathLst>
              <a:path w="527050">
                <a:moveTo>
                  <a:pt x="0" y="0"/>
                </a:moveTo>
                <a:lnTo>
                  <a:pt x="526618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981551" y="1706878"/>
            <a:ext cx="11557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215">
                <a:latin typeface="Times New Roman"/>
                <a:cs typeface="Times New Roman"/>
              </a:rPr>
              <a:t>√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083875" y="1818525"/>
            <a:ext cx="437515" cy="0"/>
          </a:xfrm>
          <a:custGeom>
            <a:avLst/>
            <a:gdLst/>
            <a:ahLst/>
            <a:cxnLst/>
            <a:rect l="l" t="t" r="r" b="b"/>
            <a:pathLst>
              <a:path w="437514">
                <a:moveTo>
                  <a:pt x="0" y="0"/>
                </a:moveTo>
                <a:lnTo>
                  <a:pt x="436994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158081" y="1788596"/>
            <a:ext cx="2425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8595" algn="l"/>
              </a:tabLst>
            </a:pPr>
            <a:r>
              <a:rPr sz="600" spc="-50">
                <a:latin typeface="Tahoma"/>
                <a:cs typeface="Tahoma"/>
              </a:rPr>
              <a:t>2</a:t>
            </a:r>
            <a:r>
              <a:rPr sz="600">
                <a:latin typeface="Tahoma"/>
                <a:cs typeface="Tahoma"/>
              </a:rPr>
              <a:t>	</a:t>
            </a:r>
            <a:r>
              <a:rPr sz="600" spc="-50">
                <a:latin typeface="Tahoma"/>
                <a:cs typeface="Tahoma"/>
              </a:rPr>
              <a:t>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71175" y="1792108"/>
            <a:ext cx="462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85">
                <a:latin typeface="Arial"/>
                <a:cs typeface="Arial"/>
              </a:rPr>
              <a:t>T</a:t>
            </a:r>
            <a:r>
              <a:rPr sz="800" i="1" spc="254">
                <a:latin typeface="Arial"/>
                <a:cs typeface="Arial"/>
              </a:rPr>
              <a:t> </a:t>
            </a:r>
            <a:r>
              <a:rPr sz="800" i="1" spc="95">
                <a:latin typeface="Times New Roman"/>
                <a:cs typeface="Times New Roman"/>
              </a:rPr>
              <a:t>−</a:t>
            </a:r>
            <a:r>
              <a:rPr sz="800" i="1" spc="95">
                <a:latin typeface="Arial"/>
                <a:cs typeface="Arial"/>
              </a:rPr>
              <a:t>t</a:t>
            </a:r>
            <a:r>
              <a:rPr sz="800" i="1" spc="200">
                <a:latin typeface="Arial"/>
                <a:cs typeface="Arial"/>
              </a:rPr>
              <a:t> </a:t>
            </a:r>
            <a:r>
              <a:rPr sz="800" spc="-25">
                <a:latin typeface="Tahoma"/>
                <a:cs typeface="Tahoma"/>
              </a:rPr>
              <a:t>+</a:t>
            </a:r>
            <a:r>
              <a:rPr sz="800" i="1" spc="-25">
                <a:latin typeface="Calibri"/>
                <a:cs typeface="Calibri"/>
              </a:rPr>
              <a:t>ϵ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91214" y="1673820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91214" y="1762415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23359" y="1686774"/>
            <a:ext cx="871219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>
                <a:latin typeface="Tahoma"/>
                <a:cs typeface="Tahoma"/>
              </a:rPr>
              <a:t>)</a:t>
            </a:r>
            <a:r>
              <a:rPr sz="1100" i="1" spc="-10">
                <a:latin typeface="Arial"/>
                <a:cs typeface="Arial"/>
              </a:rPr>
              <a:t>,</a:t>
            </a:r>
            <a:r>
              <a:rPr sz="1100" i="1" spc="-114">
                <a:latin typeface="Arial"/>
                <a:cs typeface="Arial"/>
              </a:rPr>
              <a:t> </a:t>
            </a:r>
            <a:r>
              <a:rPr sz="1100" i="1">
                <a:latin typeface="Arial"/>
                <a:cs typeface="Arial"/>
              </a:rPr>
              <a:t>t</a:t>
            </a:r>
            <a:r>
              <a:rPr sz="1100">
                <a:latin typeface="Tahoma"/>
                <a:cs typeface="Tahoma"/>
              </a:rPr>
              <a:t>)</a:t>
            </a:r>
            <a:r>
              <a:rPr sz="1100">
                <a:latin typeface="Cambria"/>
                <a:cs typeface="Cambria"/>
              </a:rPr>
              <a:t>|</a:t>
            </a:r>
            <a:r>
              <a:rPr sz="1100" spc="200">
                <a:latin typeface="Cambria"/>
                <a:cs typeface="Cambria"/>
              </a:rPr>
              <a:t>  </a:t>
            </a:r>
            <a:r>
              <a:rPr sz="1100" spc="-50">
                <a:latin typeface="Tahoma"/>
                <a:cs typeface="Tahoma"/>
              </a:rPr>
              <a:t>over</a:t>
            </a:r>
            <a:r>
              <a:rPr sz="1100" spc="50">
                <a:latin typeface="Tahoma"/>
                <a:cs typeface="Tahoma"/>
              </a:rPr>
              <a:t> </a:t>
            </a:r>
            <a:r>
              <a:rPr sz="1100" spc="-25">
                <a:latin typeface="Tahoma"/>
                <a:cs typeface="Tahoma"/>
              </a:rPr>
              <a:t>the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0232" y="1831312"/>
            <a:ext cx="4707255" cy="4457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63830">
              <a:lnSpc>
                <a:spcPct val="100000"/>
              </a:lnSpc>
              <a:spcBef>
                <a:spcPts val="434"/>
              </a:spcBef>
            </a:pPr>
            <a:r>
              <a:rPr sz="1100" spc="-35" dirty="0">
                <a:latin typeface="Tahoma"/>
                <a:cs typeface="Tahoma"/>
              </a:rPr>
              <a:t>couplings,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optionally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choosing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0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i="1" spc="200" dirty="0">
                <a:latin typeface="Arial"/>
                <a:cs typeface="Arial"/>
              </a:rPr>
              <a:t>&lt;</a:t>
            </a:r>
            <a:r>
              <a:rPr sz="1100" i="1" spc="-25" dirty="0">
                <a:latin typeface="Arial"/>
                <a:cs typeface="Arial"/>
              </a:rPr>
              <a:t> </a:t>
            </a:r>
            <a:r>
              <a:rPr sz="1100" i="1" spc="90" dirty="0">
                <a:latin typeface="Arial"/>
                <a:cs typeface="Arial"/>
              </a:rPr>
              <a:t>t</a:t>
            </a:r>
            <a:r>
              <a:rPr sz="1100" i="1" spc="55" dirty="0">
                <a:latin typeface="Arial"/>
                <a:cs typeface="Arial"/>
              </a:rPr>
              <a:t> </a:t>
            </a:r>
            <a:r>
              <a:rPr sz="1100" spc="229" dirty="0">
                <a:latin typeface="Cambria"/>
                <a:cs typeface="Cambria"/>
              </a:rPr>
              <a:t>≤</a:t>
            </a:r>
            <a:r>
              <a:rPr sz="1100" spc="45" dirty="0">
                <a:latin typeface="Cambria"/>
                <a:cs typeface="Cambria"/>
              </a:rPr>
              <a:t> 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i="1" spc="165" dirty="0">
                <a:latin typeface="Arial"/>
                <a:cs typeface="Arial"/>
              </a:rPr>
              <a:t> </a:t>
            </a:r>
            <a:r>
              <a:rPr sz="1100" spc="-40" dirty="0">
                <a:latin typeface="Tahoma"/>
                <a:cs typeface="Tahoma"/>
              </a:rPr>
              <a:t>randomly</a:t>
            </a:r>
            <a:r>
              <a:rPr sz="1100" spc="-1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or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just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restricted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 </a:t>
            </a:r>
            <a:r>
              <a:rPr sz="1100" i="1" spc="90" dirty="0">
                <a:latin typeface="Arial"/>
                <a:cs typeface="Arial"/>
              </a:rPr>
              <a:t>t</a:t>
            </a:r>
            <a:r>
              <a:rPr sz="1100" i="1" spc="5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i="1" spc="10" dirty="0">
                <a:latin typeface="Arial"/>
                <a:cs typeface="Arial"/>
              </a:rPr>
              <a:t>T</a:t>
            </a:r>
            <a:endParaRPr sz="1100" dirty="0">
              <a:latin typeface="Arial"/>
              <a:cs typeface="Arial"/>
            </a:endParaRPr>
          </a:p>
          <a:p>
            <a:pPr marL="162560" indent="-137160">
              <a:lnSpc>
                <a:spcPct val="100000"/>
              </a:lnSpc>
              <a:spcBef>
                <a:spcPts val="334"/>
              </a:spcBef>
              <a:buClr>
                <a:srgbClr val="0C2659"/>
              </a:buClr>
              <a:buFont typeface="Cambria"/>
              <a:buChar char="•"/>
              <a:tabLst>
                <a:tab pos="162560" algn="l"/>
              </a:tabLst>
            </a:pPr>
            <a:r>
              <a:rPr sz="1100" spc="-60" dirty="0">
                <a:latin typeface="Tahoma"/>
                <a:cs typeface="Tahoma"/>
              </a:rPr>
              <a:t>In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 sim</a:t>
            </a:r>
            <a:r>
              <a:rPr sz="1100" u="sng" spc="-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ilar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spirit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Consiste</a:t>
            </a:r>
            <a:r>
              <a:rPr lang="en-US" sz="1100" spc="-35" dirty="0">
                <a:latin typeface="Tahoma"/>
                <a:cs typeface="Tahoma"/>
              </a:rPr>
              <a:t>n</a:t>
            </a:r>
            <a:r>
              <a:rPr sz="1100" u="sng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cy</a:t>
            </a:r>
            <a:r>
              <a:rPr sz="1100" u="sng" spc="-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</a:t>
            </a:r>
            <a:r>
              <a:rPr sz="1100" spc="-20" dirty="0">
                <a:latin typeface="Tahoma"/>
                <a:cs typeface="Tahoma"/>
              </a:rPr>
              <a:t>odels,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another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option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is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minimize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2300" y="2336849"/>
            <a:ext cx="7556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>
                <a:latin typeface="Calibri"/>
                <a:cs typeface="Calibri"/>
              </a:rPr>
              <a:t>θ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1489" y="2276956"/>
            <a:ext cx="2197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>
                <a:latin typeface="Cambria"/>
                <a:cs typeface="Cambria"/>
              </a:rPr>
              <a:t>|</a:t>
            </a:r>
            <a:r>
              <a:rPr sz="1100" i="1">
                <a:latin typeface="Arial"/>
                <a:cs typeface="Arial"/>
              </a:rPr>
              <a:t>f</a:t>
            </a:r>
            <a:r>
              <a:rPr sz="1100" i="1" spc="135">
                <a:latin typeface="Arial"/>
                <a:cs typeface="Arial"/>
              </a:rPr>
              <a:t> </a:t>
            </a:r>
            <a:r>
              <a:rPr sz="1100" spc="-50">
                <a:latin typeface="Tahoma"/>
                <a:cs typeface="Tahoma"/>
              </a:rPr>
              <a:t>(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16584" y="2256382"/>
            <a:ext cx="5391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200" i="1" spc="262" baseline="45138">
                <a:latin typeface="Times New Roman"/>
                <a:cs typeface="Times New Roman"/>
              </a:rPr>
              <a:t>√</a:t>
            </a:r>
            <a:r>
              <a:rPr sz="800" i="1" spc="175">
                <a:latin typeface="Arial"/>
                <a:cs typeface="Arial"/>
              </a:rPr>
              <a:t>T</a:t>
            </a:r>
            <a:r>
              <a:rPr sz="800" i="1" spc="-120">
                <a:latin typeface="Arial"/>
                <a:cs typeface="Arial"/>
              </a:rPr>
              <a:t> </a:t>
            </a:r>
            <a:r>
              <a:rPr sz="900" spc="-15" baseline="23148">
                <a:latin typeface="Tahoma"/>
                <a:cs typeface="Tahoma"/>
              </a:rPr>
              <a:t>2</a:t>
            </a:r>
            <a:r>
              <a:rPr sz="800" spc="-10">
                <a:latin typeface="Tahoma"/>
                <a:cs typeface="Tahoma"/>
              </a:rPr>
              <a:t>+</a:t>
            </a:r>
            <a:r>
              <a:rPr sz="800" i="1" spc="-10">
                <a:latin typeface="Calibri"/>
                <a:cs typeface="Calibri"/>
              </a:rPr>
              <a:t>ϵ</a:t>
            </a:r>
            <a:r>
              <a:rPr sz="800" i="1" spc="-10">
                <a:latin typeface="Arial"/>
                <a:cs typeface="Arial"/>
              </a:rPr>
              <a:t>X</a:t>
            </a:r>
            <a:r>
              <a:rPr sz="900" spc="-15" baseline="-9259">
                <a:latin typeface="Tahoma"/>
                <a:cs typeface="Tahoma"/>
              </a:rPr>
              <a:t>0</a:t>
            </a:r>
            <a:endParaRPr sz="900" baseline="-9259">
              <a:latin typeface="Tahoma"/>
              <a:cs typeface="Tahom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63549" y="2393569"/>
            <a:ext cx="651510" cy="0"/>
          </a:xfrm>
          <a:custGeom>
            <a:avLst/>
            <a:gdLst/>
            <a:ahLst/>
            <a:cxnLst/>
            <a:rect l="l" t="t" r="r" b="b"/>
            <a:pathLst>
              <a:path w="651510">
                <a:moveTo>
                  <a:pt x="0" y="0"/>
                </a:moveTo>
                <a:lnTo>
                  <a:pt x="650925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50849" y="2261716"/>
            <a:ext cx="1409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30" dirty="0">
                <a:latin typeface="Cambria"/>
                <a:cs typeface="Cambria"/>
              </a:rPr>
              <a:t>√</a:t>
            </a:r>
            <a:endParaRPr sz="1100" dirty="0">
              <a:latin typeface="Cambria"/>
              <a:cs typeface="Cambri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79005" y="2410193"/>
            <a:ext cx="535940" cy="0"/>
          </a:xfrm>
          <a:custGeom>
            <a:avLst/>
            <a:gdLst/>
            <a:ahLst/>
            <a:cxnLst/>
            <a:rect l="l" t="t" r="r" b="b"/>
            <a:pathLst>
              <a:path w="535940">
                <a:moveTo>
                  <a:pt x="0" y="0"/>
                </a:moveTo>
                <a:lnTo>
                  <a:pt x="535482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53211" y="2386677"/>
            <a:ext cx="2425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8595" algn="l"/>
              </a:tabLst>
            </a:pPr>
            <a:r>
              <a:rPr sz="600" spc="-50">
                <a:latin typeface="Tahoma"/>
                <a:cs typeface="Tahoma"/>
              </a:rPr>
              <a:t>2</a:t>
            </a:r>
            <a:r>
              <a:rPr sz="600">
                <a:latin typeface="Tahoma"/>
                <a:cs typeface="Tahoma"/>
              </a:rPr>
              <a:t>	</a:t>
            </a:r>
            <a:r>
              <a:rPr sz="900" spc="-75" baseline="4629">
                <a:latin typeface="Tahoma"/>
                <a:cs typeface="Tahoma"/>
              </a:rPr>
              <a:t>2</a:t>
            </a:r>
            <a:endParaRPr sz="900" baseline="4629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22349" y="2448666"/>
            <a:ext cx="17145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i="1" spc="-25">
                <a:latin typeface="Arial"/>
                <a:cs typeface="Arial"/>
              </a:rPr>
              <a:t>n</a:t>
            </a:r>
            <a:r>
              <a:rPr sz="600" spc="-25">
                <a:latin typeface="Tahoma"/>
                <a:cs typeface="Tahoma"/>
              </a:rPr>
              <a:t>+1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66305" y="2390189"/>
            <a:ext cx="56134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20370" algn="l"/>
              </a:tabLst>
            </a:pPr>
            <a:r>
              <a:rPr sz="800" i="1" spc="85">
                <a:latin typeface="Arial"/>
                <a:cs typeface="Arial"/>
              </a:rPr>
              <a:t>T</a:t>
            </a:r>
            <a:r>
              <a:rPr sz="800" i="1" spc="250">
                <a:latin typeface="Arial"/>
                <a:cs typeface="Arial"/>
              </a:rPr>
              <a:t> </a:t>
            </a:r>
            <a:r>
              <a:rPr sz="800" i="1" spc="70">
                <a:latin typeface="Times New Roman"/>
                <a:cs typeface="Times New Roman"/>
              </a:rPr>
              <a:t>−</a:t>
            </a:r>
            <a:r>
              <a:rPr sz="800" i="1" spc="70">
                <a:latin typeface="Arial"/>
                <a:cs typeface="Arial"/>
              </a:rPr>
              <a:t>t</a:t>
            </a:r>
            <a:r>
              <a:rPr sz="800" i="1">
                <a:latin typeface="Arial"/>
                <a:cs typeface="Arial"/>
              </a:rPr>
              <a:t>	</a:t>
            </a:r>
            <a:r>
              <a:rPr sz="800" spc="-25">
                <a:latin typeface="Tahoma"/>
                <a:cs typeface="Tahoma"/>
              </a:rPr>
              <a:t>+</a:t>
            </a:r>
            <a:r>
              <a:rPr sz="800" i="1" spc="-25">
                <a:latin typeface="Calibri"/>
                <a:cs typeface="Calibri"/>
              </a:rPr>
              <a:t>ϵ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82445" y="2336849"/>
            <a:ext cx="54229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8790" algn="l"/>
              </a:tabLst>
            </a:pPr>
            <a:r>
              <a:rPr sz="800" i="1" spc="-25">
                <a:latin typeface="Arial"/>
                <a:cs typeface="Arial"/>
              </a:rPr>
              <a:t>n</a:t>
            </a:r>
            <a:r>
              <a:rPr sz="800" spc="-25">
                <a:latin typeface="Tahoma"/>
                <a:cs typeface="Tahoma"/>
              </a:rPr>
              <a:t>+1</a:t>
            </a:r>
            <a:r>
              <a:rPr sz="800">
                <a:latin typeface="Tahoma"/>
                <a:cs typeface="Tahoma"/>
              </a:rPr>
              <a:t>	</a:t>
            </a:r>
            <a:r>
              <a:rPr sz="800" i="1" spc="-50">
                <a:latin typeface="Calibri"/>
                <a:cs typeface="Calibri"/>
              </a:rPr>
              <a:t>θ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16964" y="2276956"/>
            <a:ext cx="7708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78460" algn="l"/>
              </a:tabLst>
            </a:pPr>
            <a:r>
              <a:rPr sz="1100" spc="-10" dirty="0">
                <a:latin typeface="Tahoma"/>
                <a:cs typeface="Tahoma"/>
              </a:rPr>
              <a:t>)</a:t>
            </a:r>
            <a:r>
              <a:rPr sz="1100" i="1" spc="-10" dirty="0">
                <a:latin typeface="Arial"/>
                <a:cs typeface="Arial"/>
              </a:rPr>
              <a:t>,</a:t>
            </a:r>
            <a:r>
              <a:rPr sz="1100" i="1" spc="-110" dirty="0">
                <a:latin typeface="Arial"/>
                <a:cs typeface="Arial"/>
              </a:rPr>
              <a:t> 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i="1" dirty="0">
                <a:latin typeface="Arial"/>
                <a:cs typeface="Arial"/>
              </a:rPr>
              <a:t>	</a:t>
            </a:r>
            <a:r>
              <a:rPr sz="1100" spc="-10" dirty="0">
                <a:latin typeface="Tahoma"/>
                <a:cs typeface="Tahoma"/>
              </a:rPr>
              <a:t>)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229" dirty="0">
                <a:latin typeface="Cambria"/>
                <a:cs typeface="Cambria"/>
              </a:rPr>
              <a:t>−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175" dirty="0">
                <a:latin typeface="Arial"/>
                <a:cs typeface="Arial"/>
              </a:rPr>
              <a:t> </a:t>
            </a:r>
            <a:r>
              <a:rPr sz="1100" spc="-50" dirty="0">
                <a:latin typeface="Tahoma"/>
                <a:cs typeface="Tahoma"/>
              </a:rPr>
              <a:t>(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194001" y="2256382"/>
            <a:ext cx="5391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200" i="1" spc="262" baseline="45138">
                <a:latin typeface="Times New Roman"/>
                <a:cs typeface="Times New Roman"/>
              </a:rPr>
              <a:t>√</a:t>
            </a:r>
            <a:r>
              <a:rPr sz="800" i="1" spc="175">
                <a:latin typeface="Arial"/>
                <a:cs typeface="Arial"/>
              </a:rPr>
              <a:t>T</a:t>
            </a:r>
            <a:r>
              <a:rPr sz="800" i="1" spc="-120">
                <a:latin typeface="Arial"/>
                <a:cs typeface="Arial"/>
              </a:rPr>
              <a:t> </a:t>
            </a:r>
            <a:r>
              <a:rPr sz="900" spc="-15" baseline="23148">
                <a:latin typeface="Tahoma"/>
                <a:cs typeface="Tahoma"/>
              </a:rPr>
              <a:t>2</a:t>
            </a:r>
            <a:r>
              <a:rPr sz="800" spc="-10">
                <a:latin typeface="Tahoma"/>
                <a:cs typeface="Tahoma"/>
              </a:rPr>
              <a:t>+</a:t>
            </a:r>
            <a:r>
              <a:rPr sz="800" i="1" spc="-10">
                <a:latin typeface="Calibri"/>
                <a:cs typeface="Calibri"/>
              </a:rPr>
              <a:t>ϵ</a:t>
            </a:r>
            <a:r>
              <a:rPr sz="800" i="1" spc="-10">
                <a:latin typeface="Arial"/>
                <a:cs typeface="Arial"/>
              </a:rPr>
              <a:t>X</a:t>
            </a:r>
            <a:r>
              <a:rPr sz="900" spc="-15" baseline="-9259">
                <a:latin typeface="Tahoma"/>
                <a:cs typeface="Tahoma"/>
              </a:rPr>
              <a:t>0</a:t>
            </a:r>
            <a:endParaRPr sz="900" baseline="-9259">
              <a:latin typeface="Tahoma"/>
              <a:cs typeface="Tahom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190203" y="2393569"/>
            <a:ext cx="552450" cy="0"/>
          </a:xfrm>
          <a:custGeom>
            <a:avLst/>
            <a:gdLst/>
            <a:ahLst/>
            <a:cxnLst/>
            <a:rect l="l" t="t" r="r" b="b"/>
            <a:pathLst>
              <a:path w="552450">
                <a:moveTo>
                  <a:pt x="0" y="0"/>
                </a:moveTo>
                <a:lnTo>
                  <a:pt x="552450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177503" y="2261716"/>
            <a:ext cx="1409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30">
                <a:latin typeface="Cambria"/>
                <a:cs typeface="Cambria"/>
              </a:rPr>
              <a:t>√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305659" y="2410193"/>
            <a:ext cx="437515" cy="0"/>
          </a:xfrm>
          <a:custGeom>
            <a:avLst/>
            <a:gdLst/>
            <a:ahLst/>
            <a:cxnLst/>
            <a:rect l="l" t="t" r="r" b="b"/>
            <a:pathLst>
              <a:path w="437514">
                <a:moveTo>
                  <a:pt x="0" y="0"/>
                </a:moveTo>
                <a:lnTo>
                  <a:pt x="436994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379865" y="2391542"/>
            <a:ext cx="2425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8595" algn="l"/>
              </a:tabLst>
            </a:pPr>
            <a:r>
              <a:rPr sz="600" spc="-50">
                <a:latin typeface="Tahoma"/>
                <a:cs typeface="Tahoma"/>
              </a:rPr>
              <a:t>2</a:t>
            </a:r>
            <a:r>
              <a:rPr sz="600">
                <a:latin typeface="Tahoma"/>
                <a:cs typeface="Tahoma"/>
              </a:rPr>
              <a:t>	</a:t>
            </a:r>
            <a:r>
              <a:rPr sz="600" spc="-50">
                <a:latin typeface="Tahoma"/>
                <a:cs typeface="Tahoma"/>
              </a:rPr>
              <a:t>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49004" y="2445669"/>
            <a:ext cx="67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i="1" spc="-50">
                <a:latin typeface="Arial"/>
                <a:cs typeface="Arial"/>
              </a:rPr>
              <a:t>n</a:t>
            </a:r>
            <a:endParaRPr sz="6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292959" y="2395053"/>
            <a:ext cx="462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85">
                <a:latin typeface="Arial"/>
                <a:cs typeface="Arial"/>
              </a:rPr>
              <a:t>T</a:t>
            </a:r>
            <a:r>
              <a:rPr sz="800" i="1" spc="254">
                <a:latin typeface="Arial"/>
                <a:cs typeface="Arial"/>
              </a:rPr>
              <a:t> </a:t>
            </a:r>
            <a:r>
              <a:rPr sz="800" i="1" spc="95">
                <a:latin typeface="Times New Roman"/>
                <a:cs typeface="Times New Roman"/>
              </a:rPr>
              <a:t>−</a:t>
            </a:r>
            <a:r>
              <a:rPr sz="800" i="1" spc="95">
                <a:latin typeface="Arial"/>
                <a:cs typeface="Arial"/>
              </a:rPr>
              <a:t>t</a:t>
            </a:r>
            <a:r>
              <a:rPr sz="800" i="1" spc="200">
                <a:latin typeface="Arial"/>
                <a:cs typeface="Arial"/>
              </a:rPr>
              <a:t> </a:t>
            </a:r>
            <a:r>
              <a:rPr sz="800" spc="-25">
                <a:latin typeface="Tahoma"/>
                <a:cs typeface="Tahoma"/>
              </a:rPr>
              <a:t>+</a:t>
            </a:r>
            <a:r>
              <a:rPr sz="800" i="1" spc="-25">
                <a:latin typeface="Calibri"/>
                <a:cs typeface="Calibri"/>
              </a:rPr>
              <a:t>ϵ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910624" y="2335058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>
                <a:latin typeface="Arial"/>
                <a:cs typeface="Arial"/>
              </a:rPr>
              <a:t>n</a:t>
            </a:r>
            <a:endParaRPr sz="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92100" y="2276956"/>
            <a:ext cx="2799753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Tahoma"/>
                <a:cs typeface="Tahoma"/>
              </a:rPr>
              <a:t>)</a:t>
            </a:r>
            <a:r>
              <a:rPr sz="1100" i="1" spc="-10" dirty="0">
                <a:latin typeface="Arial"/>
                <a:cs typeface="Arial"/>
              </a:rPr>
              <a:t>,</a:t>
            </a:r>
            <a:r>
              <a:rPr sz="1100" i="1" spc="-120" dirty="0">
                <a:latin typeface="Arial"/>
                <a:cs typeface="Arial"/>
              </a:rPr>
              <a:t> </a:t>
            </a:r>
            <a:r>
              <a:rPr sz="1100" i="1" spc="90" dirty="0">
                <a:latin typeface="Arial"/>
                <a:cs typeface="Arial"/>
              </a:rPr>
              <a:t>t</a:t>
            </a:r>
            <a:r>
              <a:rPr sz="1100" i="1" spc="195" dirty="0">
                <a:latin typeface="Arial"/>
                <a:cs typeface="Arial"/>
              </a:rPr>
              <a:t> </a:t>
            </a:r>
            <a:r>
              <a:rPr sz="1100" spc="-25" dirty="0">
                <a:latin typeface="Tahoma"/>
                <a:cs typeface="Tahoma"/>
              </a:rPr>
              <a:t>)</a:t>
            </a:r>
            <a:r>
              <a:rPr sz="1100" spc="-25" dirty="0">
                <a:latin typeface="Cambria"/>
                <a:cs typeface="Cambria"/>
              </a:rPr>
              <a:t>|</a:t>
            </a:r>
            <a:endParaRPr sz="1100" dirty="0">
              <a:latin typeface="Cambria"/>
              <a:cs typeface="Cambr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66542" y="2264002"/>
            <a:ext cx="79375" cy="235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830"/>
              </a:lnSpc>
              <a:spcBef>
                <a:spcPts val="95"/>
              </a:spcBef>
            </a:pPr>
            <a:r>
              <a:rPr sz="800" spc="-50"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ts val="830"/>
              </a:lnSpc>
            </a:pPr>
            <a:r>
              <a:rPr sz="800" spc="-50"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394E791-3CF6-1BCD-7361-15EF47735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20" y="403225"/>
            <a:ext cx="5860284" cy="2717052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59877"/>
            <a:ext cx="271653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Experiments</a:t>
            </a:r>
            <a:endParaRPr spc="-30" dirty="0"/>
          </a:p>
        </p:txBody>
      </p:sp>
      <p:sp>
        <p:nvSpPr>
          <p:cNvPr id="3" name="object 3"/>
          <p:cNvSpPr/>
          <p:nvPr/>
        </p:nvSpPr>
        <p:spPr>
          <a:xfrm>
            <a:off x="3994556" y="421106"/>
            <a:ext cx="271145" cy="0"/>
          </a:xfrm>
          <a:custGeom>
            <a:avLst/>
            <a:gdLst/>
            <a:ahLst/>
            <a:cxnLst/>
            <a:rect l="l" t="t" r="r" b="b"/>
            <a:pathLst>
              <a:path w="271145">
                <a:moveTo>
                  <a:pt x="0" y="0"/>
                </a:moveTo>
                <a:lnTo>
                  <a:pt x="270979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66832" y="394689"/>
            <a:ext cx="4305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200" i="1" spc="150" baseline="45138">
                <a:latin typeface="Times New Roman"/>
                <a:cs typeface="Times New Roman"/>
              </a:rPr>
              <a:t>√</a:t>
            </a:r>
            <a:r>
              <a:rPr sz="800" spc="100">
                <a:latin typeface="Tahoma"/>
                <a:cs typeface="Tahoma"/>
              </a:rPr>
              <a:t>1+</a:t>
            </a:r>
            <a:r>
              <a:rPr sz="800" i="1" spc="100">
                <a:latin typeface="Arial"/>
                <a:cs typeface="Arial"/>
              </a:rPr>
              <a:t>T</a:t>
            </a:r>
            <a:r>
              <a:rPr sz="800" i="1" spc="-114">
                <a:latin typeface="Arial"/>
                <a:cs typeface="Arial"/>
              </a:rPr>
              <a:t> </a:t>
            </a:r>
            <a:r>
              <a:rPr sz="900" spc="-75" baseline="23148">
                <a:latin typeface="Tahoma"/>
                <a:cs typeface="Tahoma"/>
              </a:rPr>
              <a:t>2</a:t>
            </a:r>
            <a:endParaRPr sz="900" baseline="23148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16781" y="525754"/>
            <a:ext cx="537210" cy="20320"/>
            <a:chOff x="3816781" y="525754"/>
            <a:chExt cx="537210" cy="20320"/>
          </a:xfrm>
        </p:grpSpPr>
        <p:sp>
          <p:nvSpPr>
            <p:cNvPr id="6" name="object 6"/>
            <p:cNvSpPr/>
            <p:nvPr/>
          </p:nvSpPr>
          <p:spPr>
            <a:xfrm>
              <a:off x="3816781" y="528523"/>
              <a:ext cx="537210" cy="0"/>
            </a:xfrm>
            <a:custGeom>
              <a:avLst/>
              <a:gdLst/>
              <a:ahLst/>
              <a:cxnLst/>
              <a:rect l="l" t="t" r="r" b="b"/>
              <a:pathLst>
                <a:path w="537210">
                  <a:moveTo>
                    <a:pt x="0" y="0"/>
                  </a:moveTo>
                  <a:lnTo>
                    <a:pt x="536917" y="0"/>
                  </a:lnTo>
                </a:path>
              </a:pathLst>
            </a:custGeom>
            <a:ln w="5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06405" y="543661"/>
              <a:ext cx="447675" cy="0"/>
            </a:xfrm>
            <a:custGeom>
              <a:avLst/>
              <a:gdLst/>
              <a:ahLst/>
              <a:cxnLst/>
              <a:rect l="l" t="t" r="r" b="b"/>
              <a:pathLst>
                <a:path w="447675">
                  <a:moveTo>
                    <a:pt x="0" y="0"/>
                  </a:moveTo>
                  <a:lnTo>
                    <a:pt x="447294" y="0"/>
                  </a:lnTo>
                </a:path>
              </a:pathLst>
            </a:custGeom>
            <a:ln w="4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77532" y="411910"/>
            <a:ext cx="41757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5260" indent="-137160">
              <a:lnSpc>
                <a:spcPct val="100000"/>
              </a:lnSpc>
              <a:spcBef>
                <a:spcPts val="90"/>
              </a:spcBef>
              <a:buClr>
                <a:srgbClr val="0C2659"/>
              </a:buClr>
              <a:buFont typeface="Cambria"/>
              <a:buChar char="•"/>
              <a:tabLst>
                <a:tab pos="175260" algn="l"/>
              </a:tabLst>
            </a:pPr>
            <a:r>
              <a:rPr sz="1100" spc="-25">
                <a:latin typeface="Tahoma"/>
                <a:cs typeface="Tahoma"/>
              </a:rPr>
              <a:t>Solving</a:t>
            </a:r>
            <a:r>
              <a:rPr sz="1100" spc="-10">
                <a:latin typeface="Tahoma"/>
                <a:cs typeface="Tahoma"/>
              </a:rPr>
              <a:t> </a:t>
            </a:r>
            <a:r>
              <a:rPr sz="1100" spc="-20">
                <a:latin typeface="Tahoma"/>
                <a:cs typeface="Tahoma"/>
              </a:rPr>
              <a:t>analytically</a:t>
            </a:r>
            <a:r>
              <a:rPr sz="1100">
                <a:latin typeface="Tahoma"/>
                <a:cs typeface="Tahoma"/>
              </a:rPr>
              <a:t> with initial </a:t>
            </a:r>
            <a:r>
              <a:rPr sz="1100" spc="-25">
                <a:latin typeface="Tahoma"/>
                <a:cs typeface="Tahoma"/>
              </a:rPr>
              <a:t>condition</a:t>
            </a:r>
            <a:r>
              <a:rPr sz="1100" spc="10">
                <a:latin typeface="Tahoma"/>
                <a:cs typeface="Tahoma"/>
              </a:rPr>
              <a:t> </a:t>
            </a:r>
            <a:r>
              <a:rPr sz="1100" i="1">
                <a:latin typeface="Arial"/>
                <a:cs typeface="Arial"/>
              </a:rPr>
              <a:t>X</a:t>
            </a:r>
            <a:r>
              <a:rPr sz="1200" baseline="-10416">
                <a:latin typeface="Tahoma"/>
                <a:cs typeface="Tahoma"/>
              </a:rPr>
              <a:t>0</a:t>
            </a:r>
            <a:r>
              <a:rPr sz="1200" spc="209" baseline="-10416">
                <a:latin typeface="Tahoma"/>
                <a:cs typeface="Tahoma"/>
              </a:rPr>
              <a:t> </a:t>
            </a:r>
            <a:r>
              <a:rPr sz="1100" spc="-50">
                <a:latin typeface="Tahoma"/>
                <a:cs typeface="Tahoma"/>
              </a:rPr>
              <a:t>gives</a:t>
            </a:r>
            <a:r>
              <a:rPr sz="1100">
                <a:latin typeface="Tahoma"/>
                <a:cs typeface="Tahoma"/>
              </a:rPr>
              <a:t> </a:t>
            </a:r>
            <a:r>
              <a:rPr sz="1100" i="1">
                <a:latin typeface="Arial"/>
                <a:cs typeface="Arial"/>
              </a:rPr>
              <a:t>X</a:t>
            </a:r>
            <a:r>
              <a:rPr sz="1200" i="1" baseline="-10416">
                <a:latin typeface="Arial"/>
                <a:cs typeface="Arial"/>
              </a:rPr>
              <a:t>t</a:t>
            </a:r>
            <a:r>
              <a:rPr sz="1200" i="1" spc="262" baseline="-10416">
                <a:latin typeface="Arial"/>
                <a:cs typeface="Arial"/>
              </a:rPr>
              <a:t> </a:t>
            </a:r>
            <a:r>
              <a:rPr sz="1100">
                <a:latin typeface="Tahoma"/>
                <a:cs typeface="Tahoma"/>
              </a:rPr>
              <a:t>=</a:t>
            </a:r>
            <a:r>
              <a:rPr sz="1100" spc="50">
                <a:latin typeface="Tahoma"/>
                <a:cs typeface="Tahoma"/>
              </a:rPr>
              <a:t> </a:t>
            </a:r>
            <a:r>
              <a:rPr sz="1200" i="1" spc="150" baseline="10416">
                <a:latin typeface="Times New Roman"/>
                <a:cs typeface="Times New Roman"/>
              </a:rPr>
              <a:t>√</a:t>
            </a:r>
            <a:r>
              <a:rPr sz="1200" spc="150" baseline="-38194">
                <a:latin typeface="Tahoma"/>
                <a:cs typeface="Tahoma"/>
              </a:rPr>
              <a:t>1+</a:t>
            </a:r>
            <a:r>
              <a:rPr sz="1200" i="1" spc="150" baseline="-38194">
                <a:latin typeface="Arial"/>
                <a:cs typeface="Arial"/>
              </a:rPr>
              <a:t>T</a:t>
            </a:r>
            <a:r>
              <a:rPr sz="1200" i="1" spc="-179" baseline="-38194">
                <a:latin typeface="Arial"/>
                <a:cs typeface="Arial"/>
              </a:rPr>
              <a:t> </a:t>
            </a:r>
            <a:r>
              <a:rPr sz="900" spc="104" baseline="-27777">
                <a:latin typeface="Tahoma"/>
                <a:cs typeface="Tahoma"/>
              </a:rPr>
              <a:t>2</a:t>
            </a:r>
            <a:r>
              <a:rPr sz="1200" i="1" spc="104" baseline="-38194">
                <a:latin typeface="Times New Roman"/>
                <a:cs typeface="Times New Roman"/>
              </a:rPr>
              <a:t>−</a:t>
            </a:r>
            <a:r>
              <a:rPr sz="1200" i="1" spc="104" baseline="-38194">
                <a:latin typeface="Arial"/>
                <a:cs typeface="Arial"/>
              </a:rPr>
              <a:t>t</a:t>
            </a:r>
            <a:r>
              <a:rPr sz="900" spc="104" baseline="-27777">
                <a:latin typeface="Tahoma"/>
                <a:cs typeface="Tahoma"/>
              </a:rPr>
              <a:t>2</a:t>
            </a:r>
            <a:r>
              <a:rPr sz="900" spc="-37" baseline="-27777">
                <a:latin typeface="Tahoma"/>
                <a:cs typeface="Tahoma"/>
              </a:rPr>
              <a:t> </a:t>
            </a:r>
            <a:r>
              <a:rPr sz="1100" i="1" spc="-25">
                <a:latin typeface="Arial"/>
                <a:cs typeface="Arial"/>
              </a:rPr>
              <a:t>X</a:t>
            </a:r>
            <a:r>
              <a:rPr sz="1200" spc="-37" baseline="-10416">
                <a:latin typeface="Tahoma"/>
                <a:cs typeface="Tahoma"/>
              </a:rPr>
              <a:t>0</a:t>
            </a:r>
            <a:endParaRPr sz="1200" baseline="-10416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7532" y="652956"/>
            <a:ext cx="24225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5260" indent="-137160">
              <a:lnSpc>
                <a:spcPct val="100000"/>
              </a:lnSpc>
              <a:spcBef>
                <a:spcPts val="90"/>
              </a:spcBef>
              <a:buClr>
                <a:srgbClr val="0C2659"/>
              </a:buClr>
              <a:buFont typeface="Cambria"/>
              <a:buChar char="•"/>
              <a:tabLst>
                <a:tab pos="175260" algn="l"/>
              </a:tabLst>
            </a:pPr>
            <a:r>
              <a:rPr sz="1100" spc="-35">
                <a:latin typeface="Tahoma"/>
                <a:cs typeface="Tahoma"/>
              </a:rPr>
              <a:t>Hence</a:t>
            </a:r>
            <a:r>
              <a:rPr sz="1100" spc="-55">
                <a:latin typeface="Tahoma"/>
                <a:cs typeface="Tahoma"/>
              </a:rPr>
              <a:t> </a:t>
            </a:r>
            <a:r>
              <a:rPr sz="1100" spc="-95">
                <a:latin typeface="Tahoma"/>
                <a:cs typeface="Tahoma"/>
              </a:rPr>
              <a:t>we</a:t>
            </a:r>
            <a:r>
              <a:rPr sz="1100" spc="10">
                <a:latin typeface="Tahoma"/>
                <a:cs typeface="Tahoma"/>
              </a:rPr>
              <a:t> </a:t>
            </a:r>
            <a:r>
              <a:rPr sz="1100" spc="-20">
                <a:latin typeface="Tahoma"/>
                <a:cs typeface="Tahoma"/>
              </a:rPr>
              <a:t>can</a:t>
            </a:r>
            <a:r>
              <a:rPr sz="1100" spc="-45">
                <a:latin typeface="Tahoma"/>
                <a:cs typeface="Tahoma"/>
              </a:rPr>
              <a:t> </a:t>
            </a:r>
            <a:r>
              <a:rPr sz="1100" spc="-25">
                <a:latin typeface="Tahoma"/>
                <a:cs typeface="Tahoma"/>
              </a:rPr>
              <a:t>construct</a:t>
            </a:r>
            <a:r>
              <a:rPr sz="1100" spc="-30">
                <a:latin typeface="Tahoma"/>
                <a:cs typeface="Tahoma"/>
              </a:rPr>
              <a:t> </a:t>
            </a:r>
            <a:r>
              <a:rPr sz="1100" spc="-35">
                <a:latin typeface="Tahoma"/>
                <a:cs typeface="Tahoma"/>
              </a:rPr>
              <a:t>couplings </a:t>
            </a:r>
            <a:r>
              <a:rPr sz="1100" spc="-25">
                <a:latin typeface="Tahoma"/>
                <a:cs typeface="Tahoma"/>
              </a:rPr>
              <a:t>(</a:t>
            </a:r>
            <a:r>
              <a:rPr sz="1100" i="1" spc="-25">
                <a:latin typeface="Arial"/>
                <a:cs typeface="Arial"/>
              </a:rPr>
              <a:t>X</a:t>
            </a:r>
            <a:r>
              <a:rPr sz="1200" spc="-37" baseline="-20833">
                <a:latin typeface="Tahoma"/>
                <a:cs typeface="Tahoma"/>
              </a:rPr>
              <a:t>0</a:t>
            </a:r>
            <a:endParaRPr sz="1200" baseline="-20833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06877" y="662152"/>
            <a:ext cx="271145" cy="0"/>
          </a:xfrm>
          <a:custGeom>
            <a:avLst/>
            <a:gdLst/>
            <a:ahLst/>
            <a:cxnLst/>
            <a:rect l="l" t="t" r="r" b="b"/>
            <a:pathLst>
              <a:path w="271145">
                <a:moveTo>
                  <a:pt x="0" y="0"/>
                </a:moveTo>
                <a:lnTo>
                  <a:pt x="270979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79153" y="635735"/>
            <a:ext cx="4305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200" i="1" spc="150" baseline="45138">
                <a:latin typeface="Times New Roman"/>
                <a:cs typeface="Times New Roman"/>
              </a:rPr>
              <a:t>√</a:t>
            </a:r>
            <a:r>
              <a:rPr sz="800" spc="100">
                <a:latin typeface="Tahoma"/>
                <a:cs typeface="Tahoma"/>
              </a:rPr>
              <a:t>1+</a:t>
            </a:r>
            <a:r>
              <a:rPr sz="800" i="1" spc="100">
                <a:latin typeface="Arial"/>
                <a:cs typeface="Arial"/>
              </a:rPr>
              <a:t>T</a:t>
            </a:r>
            <a:r>
              <a:rPr sz="800" i="1" spc="-114">
                <a:latin typeface="Arial"/>
                <a:cs typeface="Arial"/>
              </a:rPr>
              <a:t> </a:t>
            </a:r>
            <a:r>
              <a:rPr sz="900" spc="-75" baseline="23148">
                <a:latin typeface="Tahoma"/>
                <a:cs typeface="Tahoma"/>
              </a:rPr>
              <a:t>2</a:t>
            </a:r>
            <a:endParaRPr sz="900" baseline="23148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929102" y="766800"/>
            <a:ext cx="537210" cy="20320"/>
            <a:chOff x="2929102" y="766800"/>
            <a:chExt cx="537210" cy="20320"/>
          </a:xfrm>
        </p:grpSpPr>
        <p:sp>
          <p:nvSpPr>
            <p:cNvPr id="13" name="object 13"/>
            <p:cNvSpPr/>
            <p:nvPr/>
          </p:nvSpPr>
          <p:spPr>
            <a:xfrm>
              <a:off x="2929102" y="769569"/>
              <a:ext cx="537210" cy="0"/>
            </a:xfrm>
            <a:custGeom>
              <a:avLst/>
              <a:gdLst/>
              <a:ahLst/>
              <a:cxnLst/>
              <a:rect l="l" t="t" r="r" b="b"/>
              <a:pathLst>
                <a:path w="537210">
                  <a:moveTo>
                    <a:pt x="0" y="0"/>
                  </a:moveTo>
                  <a:lnTo>
                    <a:pt x="536917" y="0"/>
                  </a:lnTo>
                </a:path>
              </a:pathLst>
            </a:custGeom>
            <a:ln w="5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18726" y="784707"/>
              <a:ext cx="447675" cy="0"/>
            </a:xfrm>
            <a:custGeom>
              <a:avLst/>
              <a:gdLst/>
              <a:ahLst/>
              <a:cxnLst/>
              <a:rect l="l" t="t" r="r" b="b"/>
              <a:pathLst>
                <a:path w="447675">
                  <a:moveTo>
                    <a:pt x="0" y="0"/>
                  </a:moveTo>
                  <a:lnTo>
                    <a:pt x="447294" y="0"/>
                  </a:lnTo>
                </a:path>
              </a:pathLst>
            </a:custGeom>
            <a:ln w="4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714002" y="617256"/>
            <a:ext cx="101028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77569" algn="l"/>
              </a:tabLst>
            </a:pPr>
            <a:r>
              <a:rPr sz="800">
                <a:latin typeface="Tahoma"/>
                <a:cs typeface="Tahoma"/>
              </a:rPr>
              <a:t>(</a:t>
            </a:r>
            <a:r>
              <a:rPr sz="800" i="1">
                <a:latin typeface="Arial"/>
                <a:cs typeface="Arial"/>
              </a:rPr>
              <a:t>i</a:t>
            </a:r>
            <a:r>
              <a:rPr sz="800" i="1" spc="-105">
                <a:latin typeface="Arial"/>
                <a:cs typeface="Arial"/>
              </a:rPr>
              <a:t> </a:t>
            </a:r>
            <a:r>
              <a:rPr sz="800" spc="-50">
                <a:latin typeface="Tahoma"/>
                <a:cs typeface="Tahoma"/>
              </a:rPr>
              <a:t>)</a:t>
            </a:r>
            <a:r>
              <a:rPr sz="800">
                <a:latin typeface="Tahoma"/>
                <a:cs typeface="Tahoma"/>
              </a:rPr>
              <a:t>	(</a:t>
            </a:r>
            <a:r>
              <a:rPr sz="800" i="1">
                <a:latin typeface="Arial"/>
                <a:cs typeface="Arial"/>
              </a:rPr>
              <a:t>i</a:t>
            </a:r>
            <a:r>
              <a:rPr sz="800" i="1" spc="-105">
                <a:latin typeface="Arial"/>
                <a:cs typeface="Arial"/>
              </a:rPr>
              <a:t> </a:t>
            </a:r>
            <a:r>
              <a:rPr sz="800" spc="-50">
                <a:latin typeface="Tahoma"/>
                <a:cs typeface="Tahoma"/>
              </a:rPr>
              <a:t>)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14243" y="720964"/>
            <a:ext cx="8515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650" i="1" baseline="27777">
                <a:latin typeface="Arial"/>
                <a:cs typeface="Arial"/>
              </a:rPr>
              <a:t>,</a:t>
            </a:r>
            <a:r>
              <a:rPr sz="1650" i="1" spc="-7" baseline="27777">
                <a:latin typeface="Arial"/>
                <a:cs typeface="Arial"/>
              </a:rPr>
              <a:t> </a:t>
            </a:r>
            <a:r>
              <a:rPr sz="1200" i="1" spc="150" baseline="45138">
                <a:latin typeface="Times New Roman"/>
                <a:cs typeface="Times New Roman"/>
              </a:rPr>
              <a:t>√</a:t>
            </a:r>
            <a:r>
              <a:rPr sz="800" spc="100">
                <a:latin typeface="Tahoma"/>
                <a:cs typeface="Tahoma"/>
              </a:rPr>
              <a:t>1+</a:t>
            </a:r>
            <a:r>
              <a:rPr sz="800" i="1" spc="100">
                <a:latin typeface="Arial"/>
                <a:cs typeface="Arial"/>
              </a:rPr>
              <a:t>T</a:t>
            </a:r>
            <a:r>
              <a:rPr sz="800" i="1" spc="-114">
                <a:latin typeface="Arial"/>
                <a:cs typeface="Arial"/>
              </a:rPr>
              <a:t> </a:t>
            </a:r>
            <a:r>
              <a:rPr sz="900" spc="104" baseline="23148">
                <a:latin typeface="Tahoma"/>
                <a:cs typeface="Tahoma"/>
              </a:rPr>
              <a:t>2</a:t>
            </a:r>
            <a:r>
              <a:rPr sz="800" i="1" spc="70">
                <a:latin typeface="Times New Roman"/>
                <a:cs typeface="Times New Roman"/>
              </a:rPr>
              <a:t>−</a:t>
            </a:r>
            <a:r>
              <a:rPr sz="800" i="1" spc="70">
                <a:latin typeface="Arial"/>
                <a:cs typeface="Arial"/>
              </a:rPr>
              <a:t>t</a:t>
            </a:r>
            <a:r>
              <a:rPr sz="900" spc="104" baseline="23148">
                <a:latin typeface="Tahoma"/>
                <a:cs typeface="Tahoma"/>
              </a:rPr>
              <a:t>2</a:t>
            </a:r>
            <a:r>
              <a:rPr sz="900" spc="-30" baseline="23148">
                <a:latin typeface="Tahoma"/>
                <a:cs typeface="Tahoma"/>
              </a:rPr>
              <a:t> </a:t>
            </a:r>
            <a:r>
              <a:rPr sz="1650" i="1" spc="-37" baseline="27777">
                <a:latin typeface="Arial"/>
                <a:cs typeface="Arial"/>
              </a:rPr>
              <a:t>X</a:t>
            </a:r>
            <a:r>
              <a:rPr sz="1200" spc="-37" baseline="13888">
                <a:latin typeface="Tahoma"/>
                <a:cs typeface="Tahoma"/>
              </a:rPr>
              <a:t>0</a:t>
            </a:r>
            <a:endParaRPr sz="1200" baseline="13888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05021" y="652956"/>
            <a:ext cx="1694814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>
                <a:latin typeface="Tahoma"/>
                <a:cs typeface="Tahoma"/>
              </a:rPr>
              <a:t>)</a:t>
            </a:r>
            <a:r>
              <a:rPr sz="1100" spc="-15">
                <a:latin typeface="Tahoma"/>
                <a:cs typeface="Tahoma"/>
              </a:rPr>
              <a:t> </a:t>
            </a:r>
            <a:r>
              <a:rPr sz="1100" spc="-20">
                <a:latin typeface="Tahoma"/>
                <a:cs typeface="Tahoma"/>
              </a:rPr>
              <a:t>for</a:t>
            </a:r>
            <a:r>
              <a:rPr sz="1100" spc="5">
                <a:latin typeface="Tahoma"/>
                <a:cs typeface="Tahoma"/>
              </a:rPr>
              <a:t> </a:t>
            </a:r>
            <a:r>
              <a:rPr sz="1100" spc="-60">
                <a:latin typeface="Tahoma"/>
                <a:cs typeface="Tahoma"/>
              </a:rPr>
              <a:t>some</a:t>
            </a:r>
            <a:r>
              <a:rPr sz="1100">
                <a:latin typeface="Tahoma"/>
                <a:cs typeface="Tahoma"/>
              </a:rPr>
              <a:t> </a:t>
            </a:r>
            <a:r>
              <a:rPr sz="1100" spc="-60">
                <a:latin typeface="Tahoma"/>
                <a:cs typeface="Tahoma"/>
              </a:rPr>
              <a:t>chosen</a:t>
            </a:r>
            <a:r>
              <a:rPr sz="1100" spc="5">
                <a:latin typeface="Tahoma"/>
                <a:cs typeface="Tahoma"/>
              </a:rPr>
              <a:t> </a:t>
            </a:r>
            <a:r>
              <a:rPr sz="1100" spc="-60">
                <a:latin typeface="Tahoma"/>
                <a:cs typeface="Tahoma"/>
              </a:rPr>
              <a:t>0</a:t>
            </a:r>
            <a:r>
              <a:rPr sz="1100" spc="-45">
                <a:latin typeface="Tahoma"/>
                <a:cs typeface="Tahoma"/>
              </a:rPr>
              <a:t> </a:t>
            </a:r>
            <a:r>
              <a:rPr sz="1100" i="1" spc="200">
                <a:latin typeface="Arial"/>
                <a:cs typeface="Arial"/>
              </a:rPr>
              <a:t>&lt;</a:t>
            </a:r>
            <a:r>
              <a:rPr sz="1100" i="1" spc="-20">
                <a:latin typeface="Arial"/>
                <a:cs typeface="Arial"/>
              </a:rPr>
              <a:t> </a:t>
            </a:r>
            <a:r>
              <a:rPr sz="1100" i="1" spc="90">
                <a:latin typeface="Arial"/>
                <a:cs typeface="Arial"/>
              </a:rPr>
              <a:t>t</a:t>
            </a:r>
            <a:r>
              <a:rPr sz="1100" i="1" spc="60">
                <a:latin typeface="Arial"/>
                <a:cs typeface="Arial"/>
              </a:rPr>
              <a:t> </a:t>
            </a:r>
            <a:r>
              <a:rPr sz="1100" spc="229">
                <a:latin typeface="Cambria"/>
                <a:cs typeface="Cambria"/>
              </a:rPr>
              <a:t>≤</a:t>
            </a:r>
            <a:r>
              <a:rPr sz="1100" spc="45">
                <a:latin typeface="Cambria"/>
                <a:cs typeface="Cambria"/>
              </a:rPr>
              <a:t> </a:t>
            </a:r>
            <a:r>
              <a:rPr sz="1100" i="1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2932" y="841272"/>
            <a:ext cx="32918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9860" indent="-137160">
              <a:lnSpc>
                <a:spcPct val="100000"/>
              </a:lnSpc>
              <a:spcBef>
                <a:spcPts val="90"/>
              </a:spcBef>
              <a:buClr>
                <a:srgbClr val="0C2659"/>
              </a:buClr>
              <a:buFont typeface="Cambria"/>
              <a:buChar char="•"/>
              <a:tabLst>
                <a:tab pos="149860" algn="l"/>
              </a:tabLst>
            </a:pPr>
            <a:r>
              <a:rPr sz="1100">
                <a:latin typeface="Tahoma"/>
                <a:cs typeface="Tahoma"/>
              </a:rPr>
              <a:t>We</a:t>
            </a:r>
            <a:r>
              <a:rPr sz="1100" spc="-10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first</a:t>
            </a:r>
            <a:r>
              <a:rPr sz="1100" spc="-10">
                <a:latin typeface="Tahoma"/>
                <a:cs typeface="Tahoma"/>
              </a:rPr>
              <a:t> </a:t>
            </a:r>
            <a:r>
              <a:rPr sz="1100" spc="-30">
                <a:latin typeface="Tahoma"/>
                <a:cs typeface="Tahoma"/>
              </a:rPr>
              <a:t>verify</a:t>
            </a:r>
            <a:r>
              <a:rPr sz="1100" spc="-10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that</a:t>
            </a:r>
            <a:r>
              <a:rPr sz="1100" spc="-5">
                <a:latin typeface="Tahoma"/>
                <a:cs typeface="Tahoma"/>
              </a:rPr>
              <a:t> </a:t>
            </a:r>
            <a:r>
              <a:rPr sz="1100" i="1" spc="90">
                <a:latin typeface="Arial"/>
                <a:cs typeface="Arial"/>
              </a:rPr>
              <a:t>t</a:t>
            </a:r>
            <a:r>
              <a:rPr sz="1100" i="1" spc="50">
                <a:latin typeface="Arial"/>
                <a:cs typeface="Arial"/>
              </a:rPr>
              <a:t> </a:t>
            </a:r>
            <a:r>
              <a:rPr sz="1100">
                <a:latin typeface="Tahoma"/>
                <a:cs typeface="Tahoma"/>
              </a:rPr>
              <a:t>=</a:t>
            </a:r>
            <a:r>
              <a:rPr sz="1100" spc="-65">
                <a:latin typeface="Tahoma"/>
                <a:cs typeface="Tahoma"/>
              </a:rPr>
              <a:t> </a:t>
            </a:r>
            <a:r>
              <a:rPr sz="1100" i="1" spc="60">
                <a:latin typeface="Arial"/>
                <a:cs typeface="Arial"/>
              </a:rPr>
              <a:t>T</a:t>
            </a:r>
            <a:r>
              <a:rPr sz="1100" i="1" spc="160">
                <a:latin typeface="Arial"/>
                <a:cs typeface="Arial"/>
              </a:rPr>
              <a:t> </a:t>
            </a:r>
            <a:r>
              <a:rPr sz="1100" spc="-60">
                <a:latin typeface="Tahoma"/>
                <a:cs typeface="Tahoma"/>
              </a:rPr>
              <a:t>produces</a:t>
            </a:r>
            <a:r>
              <a:rPr sz="1100" spc="-10">
                <a:latin typeface="Tahoma"/>
                <a:cs typeface="Tahoma"/>
              </a:rPr>
              <a:t> </a:t>
            </a:r>
            <a:r>
              <a:rPr sz="1100" spc="-45">
                <a:latin typeface="Tahoma"/>
                <a:cs typeface="Tahoma"/>
              </a:rPr>
              <a:t>noise-</a:t>
            </a:r>
            <a:r>
              <a:rPr sz="1100" spc="-40">
                <a:latin typeface="Tahoma"/>
                <a:cs typeface="Tahoma"/>
              </a:rPr>
              <a:t>like</a:t>
            </a:r>
            <a:r>
              <a:rPr sz="1100" spc="-5">
                <a:latin typeface="Tahoma"/>
                <a:cs typeface="Tahoma"/>
              </a:rPr>
              <a:t> </a:t>
            </a:r>
            <a:r>
              <a:rPr sz="1100" spc="-30">
                <a:latin typeface="Tahoma"/>
                <a:cs typeface="Tahoma"/>
              </a:rPr>
              <a:t>samples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/>
          <a:stretch>
            <a:fillRect/>
          </a:stretch>
        </p:blipFill>
        <p:spPr>
          <a:xfrm>
            <a:off x="531319" y="1125161"/>
            <a:ext cx="1485447" cy="148544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/>
          <a:stretch>
            <a:fillRect/>
          </a:stretch>
        </p:blipFill>
        <p:spPr>
          <a:xfrm>
            <a:off x="2139266" y="1125161"/>
            <a:ext cx="1485447" cy="148544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/>
          <a:stretch>
            <a:fillRect/>
          </a:stretch>
        </p:blipFill>
        <p:spPr>
          <a:xfrm>
            <a:off x="3747213" y="1125161"/>
            <a:ext cx="1485447" cy="1485447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264388" y="2751919"/>
            <a:ext cx="5189855" cy="3016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80"/>
              </a:spcBef>
            </a:pPr>
            <a:r>
              <a:rPr sz="900" spc="-10">
                <a:solidFill>
                  <a:srgbClr val="0C2659"/>
                </a:solidFill>
                <a:latin typeface="Arial MT"/>
                <a:cs typeface="Arial MT"/>
              </a:rPr>
              <a:t>Figure:</a:t>
            </a:r>
            <a:r>
              <a:rPr sz="900" spc="-15">
                <a:solidFill>
                  <a:srgbClr val="0C2659"/>
                </a:solidFill>
                <a:latin typeface="Arial MT"/>
                <a:cs typeface="Arial MT"/>
              </a:rPr>
              <a:t> </a:t>
            </a:r>
            <a:r>
              <a:rPr sz="900" spc="-30">
                <a:latin typeface="Arial MT"/>
                <a:cs typeface="Arial MT"/>
              </a:rPr>
              <a:t>Noise</a:t>
            </a:r>
            <a:r>
              <a:rPr sz="900" spc="-15">
                <a:latin typeface="Arial MT"/>
                <a:cs typeface="Arial MT"/>
              </a:rPr>
              <a:t> </a:t>
            </a:r>
            <a:r>
              <a:rPr sz="900" spc="-30">
                <a:latin typeface="Arial MT"/>
                <a:cs typeface="Arial MT"/>
              </a:rPr>
              <a:t>generated</a:t>
            </a:r>
            <a:r>
              <a:rPr sz="900" spc="-10">
                <a:latin typeface="Arial MT"/>
                <a:cs typeface="Arial MT"/>
              </a:rPr>
              <a:t> </a:t>
            </a:r>
            <a:r>
              <a:rPr sz="900">
                <a:latin typeface="Arial MT"/>
                <a:cs typeface="Arial MT"/>
              </a:rPr>
              <a:t>by</a:t>
            </a:r>
            <a:r>
              <a:rPr sz="900" spc="-15">
                <a:latin typeface="Arial MT"/>
                <a:cs typeface="Arial MT"/>
              </a:rPr>
              <a:t> </a:t>
            </a:r>
            <a:r>
              <a:rPr sz="900" spc="-10">
                <a:latin typeface="Arial MT"/>
                <a:cs typeface="Arial MT"/>
              </a:rPr>
              <a:t>analytical </a:t>
            </a:r>
            <a:r>
              <a:rPr sz="900">
                <a:latin typeface="Arial MT"/>
                <a:cs typeface="Arial MT"/>
              </a:rPr>
              <a:t>trajectory</a:t>
            </a:r>
            <a:r>
              <a:rPr sz="900" spc="-15">
                <a:latin typeface="Arial MT"/>
                <a:cs typeface="Arial MT"/>
              </a:rPr>
              <a:t> </a:t>
            </a:r>
            <a:r>
              <a:rPr sz="900">
                <a:latin typeface="Arial MT"/>
                <a:cs typeface="Arial MT"/>
              </a:rPr>
              <a:t>(middle)</a:t>
            </a:r>
            <a:r>
              <a:rPr sz="900" spc="-10">
                <a:latin typeface="Arial MT"/>
                <a:cs typeface="Arial MT"/>
              </a:rPr>
              <a:t> and</a:t>
            </a:r>
            <a:r>
              <a:rPr sz="900" spc="-15">
                <a:latin typeface="Arial MT"/>
                <a:cs typeface="Arial MT"/>
              </a:rPr>
              <a:t> </a:t>
            </a:r>
            <a:r>
              <a:rPr sz="900">
                <a:latin typeface="Arial MT"/>
                <a:cs typeface="Arial MT"/>
              </a:rPr>
              <a:t>by</a:t>
            </a:r>
            <a:r>
              <a:rPr sz="900" spc="-15">
                <a:latin typeface="Arial MT"/>
                <a:cs typeface="Arial MT"/>
              </a:rPr>
              <a:t> </a:t>
            </a:r>
            <a:r>
              <a:rPr sz="900" spc="-10">
                <a:latin typeface="Arial MT"/>
                <a:cs typeface="Arial MT"/>
              </a:rPr>
              <a:t>adding </a:t>
            </a:r>
            <a:r>
              <a:rPr sz="900">
                <a:latin typeface="Arial MT"/>
                <a:cs typeface="Arial MT"/>
              </a:rPr>
              <a:t>explicit</a:t>
            </a:r>
            <a:r>
              <a:rPr sz="900" spc="-15">
                <a:latin typeface="Arial MT"/>
                <a:cs typeface="Arial MT"/>
              </a:rPr>
              <a:t> </a:t>
            </a:r>
            <a:r>
              <a:rPr sz="900" spc="-50">
                <a:latin typeface="Arial MT"/>
                <a:cs typeface="Arial MT"/>
              </a:rPr>
              <a:t>Gaussian</a:t>
            </a:r>
            <a:r>
              <a:rPr sz="900" spc="-10">
                <a:latin typeface="Arial MT"/>
                <a:cs typeface="Arial MT"/>
              </a:rPr>
              <a:t> </a:t>
            </a:r>
            <a:r>
              <a:rPr sz="900" spc="-35">
                <a:latin typeface="Arial MT"/>
                <a:cs typeface="Arial MT"/>
              </a:rPr>
              <a:t>noise</a:t>
            </a:r>
            <a:r>
              <a:rPr sz="900" spc="-15">
                <a:latin typeface="Arial MT"/>
                <a:cs typeface="Arial MT"/>
              </a:rPr>
              <a:t> </a:t>
            </a:r>
            <a:r>
              <a:rPr sz="900" spc="-25">
                <a:latin typeface="Arial MT"/>
                <a:cs typeface="Arial MT"/>
              </a:rPr>
              <a:t>defined</a:t>
            </a:r>
            <a:r>
              <a:rPr sz="900" spc="-10">
                <a:latin typeface="Arial MT"/>
                <a:cs typeface="Arial MT"/>
              </a:rPr>
              <a:t> </a:t>
            </a:r>
            <a:r>
              <a:rPr sz="900" spc="-25">
                <a:latin typeface="Arial MT"/>
                <a:cs typeface="Arial MT"/>
              </a:rPr>
              <a:t>by VE-</a:t>
            </a:r>
            <a:r>
              <a:rPr sz="900">
                <a:latin typeface="Arial MT"/>
                <a:cs typeface="Arial MT"/>
              </a:rPr>
              <a:t>SDE</a:t>
            </a:r>
            <a:r>
              <a:rPr sz="900" spc="30">
                <a:latin typeface="Arial MT"/>
                <a:cs typeface="Arial MT"/>
              </a:rPr>
              <a:t> </a:t>
            </a:r>
            <a:r>
              <a:rPr sz="900">
                <a:latin typeface="Arial MT"/>
                <a:cs typeface="Arial MT"/>
              </a:rPr>
              <a:t>(right)</a:t>
            </a:r>
            <a:r>
              <a:rPr sz="900" spc="35">
                <a:latin typeface="Arial MT"/>
                <a:cs typeface="Arial MT"/>
              </a:rPr>
              <a:t> </a:t>
            </a:r>
            <a:r>
              <a:rPr sz="900">
                <a:latin typeface="Arial MT"/>
                <a:cs typeface="Arial MT"/>
              </a:rPr>
              <a:t>from</a:t>
            </a:r>
            <a:r>
              <a:rPr sz="900" spc="35">
                <a:latin typeface="Arial MT"/>
                <a:cs typeface="Arial MT"/>
              </a:rPr>
              <a:t> </a:t>
            </a:r>
            <a:r>
              <a:rPr sz="900" spc="-60">
                <a:latin typeface="Arial MT"/>
                <a:cs typeface="Arial MT"/>
              </a:rPr>
              <a:t>same</a:t>
            </a:r>
            <a:r>
              <a:rPr sz="900" spc="35">
                <a:latin typeface="Arial MT"/>
                <a:cs typeface="Arial MT"/>
              </a:rPr>
              <a:t> </a:t>
            </a:r>
            <a:r>
              <a:rPr sz="900" spc="-25">
                <a:latin typeface="Arial MT"/>
                <a:cs typeface="Arial MT"/>
              </a:rPr>
              <a:t>image</a:t>
            </a:r>
            <a:r>
              <a:rPr sz="900" spc="35">
                <a:latin typeface="Arial MT"/>
                <a:cs typeface="Arial MT"/>
              </a:rPr>
              <a:t> </a:t>
            </a:r>
            <a:r>
              <a:rPr sz="900" spc="-40">
                <a:latin typeface="Arial MT"/>
                <a:cs typeface="Arial MT"/>
              </a:rPr>
              <a:t>sample</a:t>
            </a:r>
            <a:r>
              <a:rPr sz="900" spc="35">
                <a:latin typeface="Arial MT"/>
                <a:cs typeface="Arial MT"/>
              </a:rPr>
              <a:t> </a:t>
            </a:r>
            <a:r>
              <a:rPr sz="900" spc="-10">
                <a:latin typeface="Arial MT"/>
                <a:cs typeface="Arial MT"/>
              </a:rPr>
              <a:t>(left)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/>
              <a:t>6</a:t>
            </a:fld>
            <a:r>
              <a:rPr spc="-85"/>
              <a:t> </a:t>
            </a:r>
            <a:r>
              <a:rPr spc="90"/>
              <a:t>/</a:t>
            </a:r>
            <a:r>
              <a:rPr spc="-85"/>
              <a:t> </a:t>
            </a:r>
            <a:r>
              <a:rPr spc="-50"/>
              <a:t>8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32F599F-82BD-6189-E51E-B771DA612D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931"/>
            <a:ext cx="5765800" cy="2840042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/>
              <a:t>Experiments</a:t>
            </a:r>
            <a:r>
              <a:rPr spc="-45"/>
              <a:t> </a:t>
            </a:r>
            <a:r>
              <a:rPr spc="-30"/>
              <a:t>(continued)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7532" y="411910"/>
            <a:ext cx="3618229" cy="535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5260" indent="-137160">
              <a:lnSpc>
                <a:spcPct val="100000"/>
              </a:lnSpc>
              <a:spcBef>
                <a:spcPts val="90"/>
              </a:spcBef>
              <a:buClr>
                <a:srgbClr val="0C2659"/>
              </a:buClr>
              <a:buFont typeface="Cambria"/>
              <a:buChar char="•"/>
              <a:tabLst>
                <a:tab pos="175260" algn="l"/>
              </a:tabLst>
            </a:pPr>
            <a:r>
              <a:rPr sz="1100" spc="-20">
                <a:latin typeface="Tahoma"/>
                <a:cs typeface="Tahoma"/>
              </a:rPr>
              <a:t>Now</a:t>
            </a:r>
            <a:r>
              <a:rPr sz="1100" spc="-70">
                <a:latin typeface="Tahoma"/>
                <a:cs typeface="Tahoma"/>
              </a:rPr>
              <a:t> </a:t>
            </a:r>
            <a:r>
              <a:rPr sz="1100" spc="-95">
                <a:latin typeface="Tahoma"/>
                <a:cs typeface="Tahoma"/>
              </a:rPr>
              <a:t>we</a:t>
            </a:r>
            <a:r>
              <a:rPr sz="1100" spc="10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train</a:t>
            </a:r>
            <a:r>
              <a:rPr sz="1100" spc="-60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a</a:t>
            </a:r>
            <a:r>
              <a:rPr sz="1100" spc="-35">
                <a:latin typeface="Tahoma"/>
                <a:cs typeface="Tahoma"/>
              </a:rPr>
              <a:t> neural</a:t>
            </a:r>
            <a:r>
              <a:rPr sz="1100" spc="-40">
                <a:latin typeface="Tahoma"/>
                <a:cs typeface="Tahoma"/>
              </a:rPr>
              <a:t> </a:t>
            </a:r>
            <a:r>
              <a:rPr sz="1100" spc="-20">
                <a:latin typeface="Tahoma"/>
                <a:cs typeface="Tahoma"/>
              </a:rPr>
              <a:t>net</a:t>
            </a:r>
            <a:r>
              <a:rPr sz="1100" spc="-40">
                <a:latin typeface="Tahoma"/>
                <a:cs typeface="Tahoma"/>
              </a:rPr>
              <a:t> </a:t>
            </a:r>
            <a:r>
              <a:rPr sz="1100" spc="-35">
                <a:latin typeface="Tahoma"/>
                <a:cs typeface="Tahoma"/>
              </a:rPr>
              <a:t>model</a:t>
            </a:r>
            <a:r>
              <a:rPr sz="1100" spc="-40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to</a:t>
            </a:r>
            <a:r>
              <a:rPr sz="1100" spc="-45">
                <a:latin typeface="Tahoma"/>
                <a:cs typeface="Tahoma"/>
              </a:rPr>
              <a:t> </a:t>
            </a:r>
            <a:r>
              <a:rPr sz="1100" spc="-20">
                <a:latin typeface="Tahoma"/>
                <a:cs typeface="Tahoma"/>
              </a:rPr>
              <a:t>match</a:t>
            </a:r>
            <a:r>
              <a:rPr sz="1100" spc="-35">
                <a:latin typeface="Tahoma"/>
                <a:cs typeface="Tahoma"/>
              </a:rPr>
              <a:t> </a:t>
            </a:r>
            <a:r>
              <a:rPr sz="1100" spc="-45">
                <a:latin typeface="Tahoma"/>
                <a:cs typeface="Tahoma"/>
              </a:rPr>
              <a:t>these</a:t>
            </a:r>
            <a:r>
              <a:rPr sz="1100" spc="-40">
                <a:latin typeface="Tahoma"/>
                <a:cs typeface="Tahoma"/>
              </a:rPr>
              <a:t> </a:t>
            </a:r>
            <a:r>
              <a:rPr sz="1100" spc="-10">
                <a:latin typeface="Tahoma"/>
                <a:cs typeface="Tahoma"/>
              </a:rPr>
              <a:t>couplings</a:t>
            </a:r>
            <a:endParaRPr sz="1100">
              <a:latin typeface="Tahoma"/>
              <a:cs typeface="Tahoma"/>
            </a:endParaRPr>
          </a:p>
          <a:p>
            <a:pPr marL="175260" indent="-137160">
              <a:lnSpc>
                <a:spcPct val="100000"/>
              </a:lnSpc>
              <a:spcBef>
                <a:spcPts val="35"/>
              </a:spcBef>
              <a:buClr>
                <a:srgbClr val="0C2659"/>
              </a:buClr>
              <a:buFont typeface="Cambria"/>
              <a:buChar char="•"/>
              <a:tabLst>
                <a:tab pos="175260" algn="l"/>
              </a:tabLst>
            </a:pPr>
            <a:r>
              <a:rPr sz="1100">
                <a:latin typeface="Tahoma"/>
                <a:cs typeface="Tahoma"/>
              </a:rPr>
              <a:t>(1)</a:t>
            </a:r>
            <a:r>
              <a:rPr sz="1100" spc="-25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Try</a:t>
            </a:r>
            <a:r>
              <a:rPr sz="1100" spc="-20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with</a:t>
            </a:r>
            <a:r>
              <a:rPr sz="1100" spc="-20">
                <a:latin typeface="Tahoma"/>
                <a:cs typeface="Tahoma"/>
              </a:rPr>
              <a:t> </a:t>
            </a:r>
            <a:r>
              <a:rPr sz="1100" spc="-40">
                <a:latin typeface="Tahoma"/>
                <a:cs typeface="Tahoma"/>
              </a:rPr>
              <a:t>randomly</a:t>
            </a:r>
            <a:r>
              <a:rPr sz="1100" spc="-25">
                <a:latin typeface="Tahoma"/>
                <a:cs typeface="Tahoma"/>
              </a:rPr>
              <a:t> </a:t>
            </a:r>
            <a:r>
              <a:rPr sz="1100" spc="-45">
                <a:latin typeface="Tahoma"/>
                <a:cs typeface="Tahoma"/>
              </a:rPr>
              <a:t>selected</a:t>
            </a:r>
            <a:r>
              <a:rPr sz="1100" spc="-20">
                <a:latin typeface="Tahoma"/>
                <a:cs typeface="Tahoma"/>
              </a:rPr>
              <a:t> </a:t>
            </a:r>
            <a:r>
              <a:rPr sz="1100" spc="-40">
                <a:latin typeface="Tahoma"/>
                <a:cs typeface="Tahoma"/>
              </a:rPr>
              <a:t>intermediate</a:t>
            </a:r>
            <a:r>
              <a:rPr sz="1100" spc="-25">
                <a:latin typeface="Tahoma"/>
                <a:cs typeface="Tahoma"/>
              </a:rPr>
              <a:t> </a:t>
            </a:r>
            <a:r>
              <a:rPr sz="1100" i="1" spc="90">
                <a:latin typeface="Arial"/>
                <a:cs typeface="Arial"/>
              </a:rPr>
              <a:t>t</a:t>
            </a:r>
            <a:r>
              <a:rPr sz="1100" i="1" spc="85">
                <a:latin typeface="Arial"/>
                <a:cs typeface="Arial"/>
              </a:rPr>
              <a:t> </a:t>
            </a:r>
            <a:r>
              <a:rPr sz="1100" spc="-10">
                <a:latin typeface="Tahoma"/>
                <a:cs typeface="Tahoma"/>
              </a:rPr>
              <a:t>values</a:t>
            </a:r>
            <a:endParaRPr sz="1100">
              <a:latin typeface="Tahoma"/>
              <a:cs typeface="Tahoma"/>
            </a:endParaRPr>
          </a:p>
          <a:p>
            <a:pPr marL="175260" indent="-137160">
              <a:lnSpc>
                <a:spcPct val="100000"/>
              </a:lnSpc>
              <a:spcBef>
                <a:spcPts val="35"/>
              </a:spcBef>
              <a:buClr>
                <a:srgbClr val="0C2659"/>
              </a:buClr>
              <a:buFont typeface="Cambria"/>
              <a:buChar char="•"/>
              <a:tabLst>
                <a:tab pos="175260" algn="l"/>
              </a:tabLst>
            </a:pPr>
            <a:r>
              <a:rPr sz="1100">
                <a:latin typeface="Tahoma"/>
                <a:cs typeface="Tahoma"/>
              </a:rPr>
              <a:t>(2)</a:t>
            </a:r>
            <a:r>
              <a:rPr sz="1100" spc="-25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Try</a:t>
            </a:r>
            <a:r>
              <a:rPr sz="1100" spc="-25">
                <a:latin typeface="Tahoma"/>
                <a:cs typeface="Tahoma"/>
              </a:rPr>
              <a:t> </a:t>
            </a:r>
            <a:r>
              <a:rPr sz="1100" spc="-20">
                <a:latin typeface="Tahoma"/>
                <a:cs typeface="Tahoma"/>
              </a:rPr>
              <a:t>only </a:t>
            </a:r>
            <a:r>
              <a:rPr sz="1100">
                <a:latin typeface="Tahoma"/>
                <a:cs typeface="Tahoma"/>
              </a:rPr>
              <a:t>with</a:t>
            </a:r>
            <a:r>
              <a:rPr sz="1100" spc="-20">
                <a:latin typeface="Tahoma"/>
                <a:cs typeface="Tahoma"/>
              </a:rPr>
              <a:t> </a:t>
            </a:r>
            <a:r>
              <a:rPr sz="1100" i="1" spc="90">
                <a:latin typeface="Arial"/>
                <a:cs typeface="Arial"/>
              </a:rPr>
              <a:t>t</a:t>
            </a:r>
            <a:r>
              <a:rPr sz="1100" i="1" spc="30">
                <a:latin typeface="Arial"/>
                <a:cs typeface="Arial"/>
              </a:rPr>
              <a:t> </a:t>
            </a:r>
            <a:r>
              <a:rPr sz="1100">
                <a:latin typeface="Tahoma"/>
                <a:cs typeface="Tahoma"/>
              </a:rPr>
              <a:t>=</a:t>
            </a:r>
            <a:r>
              <a:rPr sz="1100" spc="-75">
                <a:latin typeface="Tahoma"/>
                <a:cs typeface="Tahoma"/>
              </a:rPr>
              <a:t> </a:t>
            </a:r>
            <a:r>
              <a:rPr sz="1100" i="1" spc="10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7400" y="1011528"/>
            <a:ext cx="4685315" cy="18080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24584" y="3021820"/>
            <a:ext cx="271081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10">
                <a:solidFill>
                  <a:srgbClr val="0C2659"/>
                </a:solidFill>
                <a:latin typeface="Arial MT"/>
                <a:cs typeface="Arial MT"/>
              </a:rPr>
              <a:t>Figure:</a:t>
            </a:r>
            <a:r>
              <a:rPr sz="900" spc="25">
                <a:solidFill>
                  <a:srgbClr val="0C2659"/>
                </a:solidFill>
                <a:latin typeface="Arial MT"/>
                <a:cs typeface="Arial MT"/>
              </a:rPr>
              <a:t> </a:t>
            </a:r>
            <a:r>
              <a:rPr sz="900" spc="-45">
                <a:latin typeface="Arial MT"/>
                <a:cs typeface="Arial MT"/>
              </a:rPr>
              <a:t>Loss</a:t>
            </a:r>
            <a:r>
              <a:rPr sz="900" spc="30">
                <a:latin typeface="Arial MT"/>
                <a:cs typeface="Arial MT"/>
              </a:rPr>
              <a:t> </a:t>
            </a:r>
            <a:r>
              <a:rPr sz="900" spc="-40">
                <a:latin typeface="Arial MT"/>
                <a:cs typeface="Arial MT"/>
              </a:rPr>
              <a:t>progression</a:t>
            </a:r>
            <a:r>
              <a:rPr sz="900" spc="30">
                <a:latin typeface="Arial MT"/>
                <a:cs typeface="Arial MT"/>
              </a:rPr>
              <a:t> </a:t>
            </a:r>
            <a:r>
              <a:rPr sz="900">
                <a:latin typeface="Arial MT"/>
                <a:cs typeface="Arial MT"/>
              </a:rPr>
              <a:t>of</a:t>
            </a:r>
            <a:r>
              <a:rPr sz="900" spc="30">
                <a:latin typeface="Arial MT"/>
                <a:cs typeface="Arial MT"/>
              </a:rPr>
              <a:t> </a:t>
            </a:r>
            <a:r>
              <a:rPr sz="900">
                <a:latin typeface="Arial MT"/>
                <a:cs typeface="Arial MT"/>
              </a:rPr>
              <a:t>(1)</a:t>
            </a:r>
            <a:r>
              <a:rPr sz="900" spc="25">
                <a:latin typeface="Arial MT"/>
                <a:cs typeface="Arial MT"/>
              </a:rPr>
              <a:t> </a:t>
            </a:r>
            <a:r>
              <a:rPr sz="900">
                <a:latin typeface="Arial MT"/>
                <a:cs typeface="Arial MT"/>
              </a:rPr>
              <a:t>in</a:t>
            </a:r>
            <a:r>
              <a:rPr sz="900" spc="30">
                <a:latin typeface="Arial MT"/>
                <a:cs typeface="Arial MT"/>
              </a:rPr>
              <a:t> </a:t>
            </a:r>
            <a:r>
              <a:rPr sz="900">
                <a:latin typeface="Arial MT"/>
                <a:cs typeface="Arial MT"/>
              </a:rPr>
              <a:t>black</a:t>
            </a:r>
            <a:r>
              <a:rPr sz="900" spc="30">
                <a:latin typeface="Arial MT"/>
                <a:cs typeface="Arial MT"/>
              </a:rPr>
              <a:t> </a:t>
            </a:r>
            <a:r>
              <a:rPr sz="900" spc="-10">
                <a:latin typeface="Arial MT"/>
                <a:cs typeface="Arial MT"/>
              </a:rPr>
              <a:t>and</a:t>
            </a:r>
            <a:r>
              <a:rPr sz="900" spc="30">
                <a:latin typeface="Arial MT"/>
                <a:cs typeface="Arial MT"/>
              </a:rPr>
              <a:t> </a:t>
            </a:r>
            <a:r>
              <a:rPr sz="900">
                <a:latin typeface="Arial MT"/>
                <a:cs typeface="Arial MT"/>
              </a:rPr>
              <a:t>(2)</a:t>
            </a:r>
            <a:r>
              <a:rPr sz="900" spc="25">
                <a:latin typeface="Arial MT"/>
                <a:cs typeface="Arial MT"/>
              </a:rPr>
              <a:t> </a:t>
            </a:r>
            <a:r>
              <a:rPr sz="900">
                <a:latin typeface="Arial MT"/>
                <a:cs typeface="Arial MT"/>
              </a:rPr>
              <a:t>in</a:t>
            </a:r>
            <a:r>
              <a:rPr sz="900" spc="30">
                <a:latin typeface="Arial MT"/>
                <a:cs typeface="Arial MT"/>
              </a:rPr>
              <a:t> </a:t>
            </a:r>
            <a:r>
              <a:rPr sz="900" spc="-20">
                <a:latin typeface="Arial MT"/>
                <a:cs typeface="Arial MT"/>
              </a:rPr>
              <a:t>blue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18759" y="3107098"/>
            <a:ext cx="1733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>
                <a:latin typeface="Tahoma"/>
                <a:cs typeface="Tahoma"/>
              </a:rPr>
              <a:t>6</a:t>
            </a:r>
            <a:r>
              <a:rPr sz="600" spc="-85">
                <a:latin typeface="Tahoma"/>
                <a:cs typeface="Tahoma"/>
              </a:rPr>
              <a:t> </a:t>
            </a:r>
            <a:r>
              <a:rPr sz="600" spc="90">
                <a:latin typeface="Tahoma"/>
                <a:cs typeface="Tahoma"/>
              </a:rPr>
              <a:t>/</a:t>
            </a:r>
            <a:r>
              <a:rPr sz="600" spc="-85">
                <a:latin typeface="Tahoma"/>
                <a:cs typeface="Tahoma"/>
              </a:rPr>
              <a:t> </a:t>
            </a:r>
            <a:r>
              <a:rPr sz="600" spc="-50">
                <a:latin typeface="Tahoma"/>
                <a:cs typeface="Tahoma"/>
              </a:rPr>
              <a:t>8</a:t>
            </a:r>
            <a:endParaRPr sz="6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/>
              <a:t>Experiments</a:t>
            </a:r>
            <a:r>
              <a:rPr spc="-45"/>
              <a:t> </a:t>
            </a:r>
            <a:r>
              <a:rPr spc="-30"/>
              <a:t>(continued)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7532" y="411910"/>
            <a:ext cx="5143500" cy="708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5260" indent="-137160">
              <a:lnSpc>
                <a:spcPct val="100000"/>
              </a:lnSpc>
              <a:spcBef>
                <a:spcPts val="90"/>
              </a:spcBef>
              <a:buClr>
                <a:srgbClr val="0C2659"/>
              </a:buClr>
              <a:buFont typeface="Cambria"/>
              <a:buChar char="•"/>
              <a:tabLst>
                <a:tab pos="175260" algn="l"/>
              </a:tabLst>
            </a:pPr>
            <a:r>
              <a:rPr sz="1100">
                <a:latin typeface="Tahoma"/>
                <a:cs typeface="Tahoma"/>
              </a:rPr>
              <a:t>(1)</a:t>
            </a:r>
            <a:r>
              <a:rPr sz="1100" spc="-50">
                <a:latin typeface="Tahoma"/>
                <a:cs typeface="Tahoma"/>
              </a:rPr>
              <a:t> </a:t>
            </a:r>
            <a:r>
              <a:rPr sz="1100" spc="-30">
                <a:latin typeface="Tahoma"/>
                <a:cs typeface="Tahoma"/>
              </a:rPr>
              <a:t>Results </a:t>
            </a:r>
            <a:r>
              <a:rPr sz="1100" spc="-75">
                <a:latin typeface="Tahoma"/>
                <a:cs typeface="Tahoma"/>
              </a:rPr>
              <a:t>are</a:t>
            </a:r>
            <a:r>
              <a:rPr sz="1100" spc="-10">
                <a:latin typeface="Tahoma"/>
                <a:cs typeface="Tahoma"/>
              </a:rPr>
              <a:t> </a:t>
            </a:r>
            <a:r>
              <a:rPr sz="1100" spc="-35">
                <a:latin typeface="Tahoma"/>
                <a:cs typeface="Tahoma"/>
              </a:rPr>
              <a:t>poor</a:t>
            </a:r>
            <a:r>
              <a:rPr sz="1100" spc="-25">
                <a:latin typeface="Tahoma"/>
                <a:cs typeface="Tahoma"/>
              </a:rPr>
              <a:t> </a:t>
            </a:r>
            <a:r>
              <a:rPr sz="1100" spc="-65">
                <a:latin typeface="Tahoma"/>
                <a:cs typeface="Tahoma"/>
              </a:rPr>
              <a:t>when</a:t>
            </a:r>
            <a:r>
              <a:rPr sz="1100" spc="-25">
                <a:latin typeface="Tahoma"/>
                <a:cs typeface="Tahoma"/>
              </a:rPr>
              <a:t> </a:t>
            </a:r>
            <a:r>
              <a:rPr sz="1100" spc="-40">
                <a:latin typeface="Tahoma"/>
                <a:cs typeface="Tahoma"/>
              </a:rPr>
              <a:t>model</a:t>
            </a:r>
            <a:r>
              <a:rPr sz="1100" spc="-25">
                <a:latin typeface="Tahoma"/>
                <a:cs typeface="Tahoma"/>
              </a:rPr>
              <a:t> </a:t>
            </a:r>
            <a:r>
              <a:rPr sz="1100" spc="-70">
                <a:latin typeface="Tahoma"/>
                <a:cs typeface="Tahoma"/>
              </a:rPr>
              <a:t>uses</a:t>
            </a:r>
            <a:r>
              <a:rPr sz="1100" spc="-15">
                <a:latin typeface="Tahoma"/>
                <a:cs typeface="Tahoma"/>
              </a:rPr>
              <a:t> </a:t>
            </a:r>
            <a:r>
              <a:rPr sz="1100" spc="-45">
                <a:latin typeface="Tahoma"/>
                <a:cs typeface="Tahoma"/>
              </a:rPr>
              <a:t>randomly</a:t>
            </a:r>
            <a:r>
              <a:rPr sz="1100" spc="-25">
                <a:latin typeface="Tahoma"/>
                <a:cs typeface="Tahoma"/>
              </a:rPr>
              <a:t> </a:t>
            </a:r>
            <a:r>
              <a:rPr sz="1100" spc="-50">
                <a:latin typeface="Tahoma"/>
                <a:cs typeface="Tahoma"/>
              </a:rPr>
              <a:t>sampled</a:t>
            </a:r>
            <a:r>
              <a:rPr sz="1100" spc="-25">
                <a:latin typeface="Tahoma"/>
                <a:cs typeface="Tahoma"/>
              </a:rPr>
              <a:t> </a:t>
            </a:r>
            <a:r>
              <a:rPr sz="1100" spc="-60">
                <a:latin typeface="Tahoma"/>
                <a:cs typeface="Tahoma"/>
              </a:rPr>
              <a:t>noise</a:t>
            </a:r>
            <a:r>
              <a:rPr sz="1100" spc="-30">
                <a:latin typeface="Tahoma"/>
                <a:cs typeface="Tahoma"/>
              </a:rPr>
              <a:t> </a:t>
            </a:r>
            <a:r>
              <a:rPr sz="1100" spc="-55">
                <a:latin typeface="Tahoma"/>
                <a:cs typeface="Tahoma"/>
              </a:rPr>
              <a:t>as</a:t>
            </a:r>
            <a:r>
              <a:rPr sz="1100" spc="-25">
                <a:latin typeface="Tahoma"/>
                <a:cs typeface="Tahoma"/>
              </a:rPr>
              <a:t> </a:t>
            </a:r>
            <a:r>
              <a:rPr sz="1100" spc="-20">
                <a:latin typeface="Tahoma"/>
                <a:cs typeface="Tahoma"/>
              </a:rPr>
              <a:t>input</a:t>
            </a:r>
            <a:r>
              <a:rPr sz="1100" spc="-25">
                <a:latin typeface="Tahoma"/>
                <a:cs typeface="Tahoma"/>
              </a:rPr>
              <a:t> </a:t>
            </a:r>
            <a:r>
              <a:rPr sz="1100" spc="-40">
                <a:latin typeface="Tahoma"/>
                <a:cs typeface="Tahoma"/>
              </a:rPr>
              <a:t>for</a:t>
            </a:r>
            <a:r>
              <a:rPr sz="1100" spc="-25">
                <a:latin typeface="Tahoma"/>
                <a:cs typeface="Tahoma"/>
              </a:rPr>
              <a:t> </a:t>
            </a:r>
            <a:r>
              <a:rPr sz="1100" spc="-10">
                <a:latin typeface="Tahoma"/>
                <a:cs typeface="Tahoma"/>
              </a:rPr>
              <a:t>generation</a:t>
            </a:r>
            <a:endParaRPr sz="1100">
              <a:latin typeface="Tahoma"/>
              <a:cs typeface="Tahoma"/>
            </a:endParaRPr>
          </a:p>
          <a:p>
            <a:pPr marL="174625" marR="347345" indent="-137160">
              <a:lnSpc>
                <a:spcPct val="102600"/>
              </a:lnSpc>
              <a:buClr>
                <a:srgbClr val="0C2659"/>
              </a:buClr>
              <a:buFont typeface="Cambria"/>
              <a:buChar char="•"/>
              <a:tabLst>
                <a:tab pos="176530" algn="l"/>
              </a:tabLst>
            </a:pPr>
            <a:r>
              <a:rPr sz="1100">
                <a:latin typeface="Tahoma"/>
                <a:cs typeface="Tahoma"/>
              </a:rPr>
              <a:t>(2)</a:t>
            </a:r>
            <a:r>
              <a:rPr sz="1100" spc="-45">
                <a:latin typeface="Tahoma"/>
                <a:cs typeface="Tahoma"/>
              </a:rPr>
              <a:t> </a:t>
            </a:r>
            <a:r>
              <a:rPr sz="1100" spc="-25">
                <a:latin typeface="Tahoma"/>
                <a:cs typeface="Tahoma"/>
              </a:rPr>
              <a:t>Results</a:t>
            </a:r>
            <a:r>
              <a:rPr sz="1100" spc="-30">
                <a:latin typeface="Tahoma"/>
                <a:cs typeface="Tahoma"/>
              </a:rPr>
              <a:t> </a:t>
            </a:r>
            <a:r>
              <a:rPr sz="1100" spc="-60">
                <a:latin typeface="Tahoma"/>
                <a:cs typeface="Tahoma"/>
              </a:rPr>
              <a:t>are</a:t>
            </a:r>
            <a:r>
              <a:rPr sz="1100" spc="-25">
                <a:latin typeface="Tahoma"/>
                <a:cs typeface="Tahoma"/>
              </a:rPr>
              <a:t> </a:t>
            </a:r>
            <a:r>
              <a:rPr sz="1100" spc="-20">
                <a:latin typeface="Tahoma"/>
                <a:cs typeface="Tahoma"/>
              </a:rPr>
              <a:t>solid</a:t>
            </a:r>
            <a:r>
              <a:rPr sz="1100" spc="-30">
                <a:latin typeface="Tahoma"/>
                <a:cs typeface="Tahoma"/>
              </a:rPr>
              <a:t> </a:t>
            </a:r>
            <a:r>
              <a:rPr sz="1100" spc="-40">
                <a:latin typeface="Tahoma"/>
                <a:cs typeface="Tahoma"/>
              </a:rPr>
              <a:t>(FID-</a:t>
            </a:r>
            <a:r>
              <a:rPr sz="1100" spc="-20">
                <a:latin typeface="Tahoma"/>
                <a:cs typeface="Tahoma"/>
              </a:rPr>
              <a:t>wise)</a:t>
            </a:r>
            <a:r>
              <a:rPr sz="1100" spc="-30">
                <a:latin typeface="Tahoma"/>
                <a:cs typeface="Tahoma"/>
              </a:rPr>
              <a:t> </a:t>
            </a:r>
            <a:r>
              <a:rPr sz="1100" spc="-55">
                <a:latin typeface="Tahoma"/>
                <a:cs typeface="Tahoma"/>
              </a:rPr>
              <a:t>when</a:t>
            </a:r>
            <a:r>
              <a:rPr sz="1100" spc="-30">
                <a:latin typeface="Tahoma"/>
                <a:cs typeface="Tahoma"/>
              </a:rPr>
              <a:t> </a:t>
            </a:r>
            <a:r>
              <a:rPr sz="1100" spc="-35">
                <a:latin typeface="Tahoma"/>
                <a:cs typeface="Tahoma"/>
              </a:rPr>
              <a:t>model </a:t>
            </a:r>
            <a:r>
              <a:rPr sz="1100" spc="-60">
                <a:latin typeface="Tahoma"/>
                <a:cs typeface="Tahoma"/>
              </a:rPr>
              <a:t>uses</a:t>
            </a:r>
            <a:r>
              <a:rPr sz="1100" spc="-25">
                <a:latin typeface="Tahoma"/>
                <a:cs typeface="Tahoma"/>
              </a:rPr>
              <a:t> </a:t>
            </a:r>
            <a:r>
              <a:rPr sz="1100" spc="-10">
                <a:latin typeface="Tahoma"/>
                <a:cs typeface="Tahoma"/>
              </a:rPr>
              <a:t>’noise’</a:t>
            </a:r>
            <a:r>
              <a:rPr sz="1100" spc="-30">
                <a:latin typeface="Tahoma"/>
                <a:cs typeface="Tahoma"/>
              </a:rPr>
              <a:t> </a:t>
            </a:r>
            <a:r>
              <a:rPr sz="1100" spc="-50">
                <a:latin typeface="Tahoma"/>
                <a:cs typeface="Tahoma"/>
              </a:rPr>
              <a:t>samples</a:t>
            </a:r>
            <a:r>
              <a:rPr sz="1100" spc="-30">
                <a:latin typeface="Tahoma"/>
                <a:cs typeface="Tahoma"/>
              </a:rPr>
              <a:t> </a:t>
            </a:r>
            <a:r>
              <a:rPr sz="1100" spc="-40">
                <a:latin typeface="Tahoma"/>
                <a:cs typeface="Tahoma"/>
              </a:rPr>
              <a:t>created</a:t>
            </a:r>
            <a:r>
              <a:rPr sz="1100" spc="-30">
                <a:latin typeface="Tahoma"/>
                <a:cs typeface="Tahoma"/>
              </a:rPr>
              <a:t> </a:t>
            </a:r>
            <a:r>
              <a:rPr sz="1100" spc="-20">
                <a:latin typeface="Tahoma"/>
                <a:cs typeface="Tahoma"/>
              </a:rPr>
              <a:t>from 	</a:t>
            </a:r>
            <a:r>
              <a:rPr sz="1100" spc="-50">
                <a:latin typeface="Tahoma"/>
                <a:cs typeface="Tahoma"/>
              </a:rPr>
              <a:t>images</a:t>
            </a:r>
            <a:r>
              <a:rPr sz="1100" spc="-25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via</a:t>
            </a:r>
            <a:r>
              <a:rPr sz="1100" spc="-15">
                <a:latin typeface="Tahoma"/>
                <a:cs typeface="Tahoma"/>
              </a:rPr>
              <a:t> </a:t>
            </a:r>
            <a:r>
              <a:rPr sz="1100" spc="-10">
                <a:latin typeface="Tahoma"/>
                <a:cs typeface="Tahoma"/>
              </a:rPr>
              <a:t>the</a:t>
            </a:r>
            <a:r>
              <a:rPr sz="1100" spc="-20">
                <a:latin typeface="Tahoma"/>
                <a:cs typeface="Tahoma"/>
              </a:rPr>
              <a:t> analytical</a:t>
            </a:r>
            <a:r>
              <a:rPr sz="1100" spc="-15">
                <a:latin typeface="Tahoma"/>
                <a:cs typeface="Tahoma"/>
              </a:rPr>
              <a:t> </a:t>
            </a:r>
            <a:r>
              <a:rPr sz="1100" spc="-30">
                <a:latin typeface="Tahoma"/>
                <a:cs typeface="Tahoma"/>
              </a:rPr>
              <a:t>trajectory</a:t>
            </a:r>
            <a:r>
              <a:rPr sz="1100" spc="-20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(it</a:t>
            </a:r>
            <a:r>
              <a:rPr sz="1100" spc="-20">
                <a:latin typeface="Tahoma"/>
                <a:cs typeface="Tahoma"/>
              </a:rPr>
              <a:t> </a:t>
            </a:r>
            <a:r>
              <a:rPr sz="1100" spc="-45">
                <a:latin typeface="Tahoma"/>
                <a:cs typeface="Tahoma"/>
              </a:rPr>
              <a:t>performs</a:t>
            </a:r>
            <a:r>
              <a:rPr sz="1100" spc="-25">
                <a:latin typeface="Tahoma"/>
                <a:cs typeface="Tahoma"/>
              </a:rPr>
              <a:t> </a:t>
            </a:r>
            <a:r>
              <a:rPr sz="1100" spc="-65">
                <a:latin typeface="Tahoma"/>
                <a:cs typeface="Tahoma"/>
              </a:rPr>
              <a:t>near-</a:t>
            </a:r>
            <a:r>
              <a:rPr sz="1100" spc="-30">
                <a:latin typeface="Tahoma"/>
                <a:cs typeface="Tahoma"/>
              </a:rPr>
              <a:t>perfect</a:t>
            </a:r>
            <a:r>
              <a:rPr sz="1100" spc="-15">
                <a:latin typeface="Tahoma"/>
                <a:cs typeface="Tahoma"/>
              </a:rPr>
              <a:t> </a:t>
            </a:r>
            <a:r>
              <a:rPr sz="1100" spc="-35">
                <a:latin typeface="Tahoma"/>
                <a:cs typeface="Tahoma"/>
              </a:rPr>
              <a:t>reconstruction,</a:t>
            </a:r>
            <a:r>
              <a:rPr sz="1100" spc="-15">
                <a:latin typeface="Tahoma"/>
                <a:cs typeface="Tahoma"/>
              </a:rPr>
              <a:t> </a:t>
            </a:r>
            <a:r>
              <a:rPr sz="1100" spc="-20">
                <a:latin typeface="Tahoma"/>
                <a:cs typeface="Tahoma"/>
              </a:rPr>
              <a:t>i.e. 	</a:t>
            </a:r>
            <a:r>
              <a:rPr sz="1100" spc="-25">
                <a:latin typeface="Tahoma"/>
                <a:cs typeface="Tahoma"/>
              </a:rPr>
              <a:t>overfitting</a:t>
            </a:r>
            <a:r>
              <a:rPr sz="1100" spc="-10">
                <a:latin typeface="Tahoma"/>
                <a:cs typeface="Tahoma"/>
              </a:rPr>
              <a:t> </a:t>
            </a:r>
            <a:r>
              <a:rPr sz="1100">
                <a:latin typeface="Tahoma"/>
                <a:cs typeface="Tahoma"/>
              </a:rPr>
              <a:t>to</a:t>
            </a:r>
            <a:r>
              <a:rPr sz="1100" spc="-5">
                <a:latin typeface="Tahoma"/>
                <a:cs typeface="Tahoma"/>
              </a:rPr>
              <a:t> </a:t>
            </a:r>
            <a:r>
              <a:rPr sz="1100" spc="-10">
                <a:latin typeface="Tahoma"/>
                <a:cs typeface="Tahoma"/>
              </a:rPr>
              <a:t>dataset)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95146" y="1191227"/>
            <a:ext cx="1561725" cy="15541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/>
          <a:stretch>
            <a:fillRect/>
          </a:stretch>
        </p:blipFill>
        <p:spPr>
          <a:xfrm>
            <a:off x="2903092" y="1183598"/>
            <a:ext cx="1561786" cy="156178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19872" y="2879453"/>
            <a:ext cx="312039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10">
                <a:solidFill>
                  <a:srgbClr val="0C2659"/>
                </a:solidFill>
                <a:latin typeface="Arial MT"/>
                <a:cs typeface="Arial MT"/>
              </a:rPr>
              <a:t>Figure:</a:t>
            </a:r>
            <a:r>
              <a:rPr sz="900" spc="20">
                <a:solidFill>
                  <a:srgbClr val="0C2659"/>
                </a:solidFill>
                <a:latin typeface="Arial MT"/>
                <a:cs typeface="Arial MT"/>
              </a:rPr>
              <a:t> </a:t>
            </a:r>
            <a:r>
              <a:rPr sz="900" spc="-30">
                <a:latin typeface="Arial MT"/>
                <a:cs typeface="Arial MT"/>
              </a:rPr>
              <a:t>Image</a:t>
            </a:r>
            <a:r>
              <a:rPr sz="900" spc="20">
                <a:latin typeface="Arial MT"/>
                <a:cs typeface="Arial MT"/>
              </a:rPr>
              <a:t> </a:t>
            </a:r>
            <a:r>
              <a:rPr sz="900" spc="-30">
                <a:latin typeface="Arial MT"/>
                <a:cs typeface="Arial MT"/>
              </a:rPr>
              <a:t>generated</a:t>
            </a:r>
            <a:r>
              <a:rPr sz="900" spc="20">
                <a:latin typeface="Arial MT"/>
                <a:cs typeface="Arial MT"/>
              </a:rPr>
              <a:t> </a:t>
            </a:r>
            <a:r>
              <a:rPr sz="900">
                <a:latin typeface="Arial MT"/>
                <a:cs typeface="Arial MT"/>
              </a:rPr>
              <a:t>by</a:t>
            </a:r>
            <a:r>
              <a:rPr sz="900" spc="20">
                <a:latin typeface="Arial MT"/>
                <a:cs typeface="Arial MT"/>
              </a:rPr>
              <a:t> </a:t>
            </a:r>
            <a:r>
              <a:rPr sz="900">
                <a:latin typeface="Arial MT"/>
                <a:cs typeface="Arial MT"/>
              </a:rPr>
              <a:t>(1)</a:t>
            </a:r>
            <a:r>
              <a:rPr sz="900" spc="20">
                <a:latin typeface="Arial MT"/>
                <a:cs typeface="Arial MT"/>
              </a:rPr>
              <a:t> </a:t>
            </a:r>
            <a:r>
              <a:rPr sz="900">
                <a:latin typeface="Arial MT"/>
                <a:cs typeface="Arial MT"/>
              </a:rPr>
              <a:t>on</a:t>
            </a:r>
            <a:r>
              <a:rPr sz="900" spc="20">
                <a:latin typeface="Arial MT"/>
                <a:cs typeface="Arial MT"/>
              </a:rPr>
              <a:t> </a:t>
            </a:r>
            <a:r>
              <a:rPr sz="900">
                <a:latin typeface="Arial MT"/>
                <a:cs typeface="Arial MT"/>
              </a:rPr>
              <a:t>the</a:t>
            </a:r>
            <a:r>
              <a:rPr sz="900" spc="20">
                <a:latin typeface="Arial MT"/>
                <a:cs typeface="Arial MT"/>
              </a:rPr>
              <a:t> </a:t>
            </a:r>
            <a:r>
              <a:rPr sz="900">
                <a:latin typeface="Arial MT"/>
                <a:cs typeface="Arial MT"/>
              </a:rPr>
              <a:t>left</a:t>
            </a:r>
            <a:r>
              <a:rPr sz="900" spc="20">
                <a:latin typeface="Arial MT"/>
                <a:cs typeface="Arial MT"/>
              </a:rPr>
              <a:t> </a:t>
            </a:r>
            <a:r>
              <a:rPr sz="900" spc="-10">
                <a:latin typeface="Arial MT"/>
                <a:cs typeface="Arial MT"/>
              </a:rPr>
              <a:t>and</a:t>
            </a:r>
            <a:r>
              <a:rPr sz="900" spc="20">
                <a:latin typeface="Arial MT"/>
                <a:cs typeface="Arial MT"/>
              </a:rPr>
              <a:t> </a:t>
            </a:r>
            <a:r>
              <a:rPr sz="900">
                <a:latin typeface="Arial MT"/>
                <a:cs typeface="Arial MT"/>
              </a:rPr>
              <a:t>(2)</a:t>
            </a:r>
            <a:r>
              <a:rPr sz="900" spc="20">
                <a:latin typeface="Arial MT"/>
                <a:cs typeface="Arial MT"/>
              </a:rPr>
              <a:t> </a:t>
            </a:r>
            <a:r>
              <a:rPr sz="900">
                <a:latin typeface="Arial MT"/>
                <a:cs typeface="Arial MT"/>
              </a:rPr>
              <a:t>on</a:t>
            </a:r>
            <a:r>
              <a:rPr sz="900" spc="20">
                <a:latin typeface="Arial MT"/>
                <a:cs typeface="Arial MT"/>
              </a:rPr>
              <a:t> </a:t>
            </a:r>
            <a:r>
              <a:rPr sz="900">
                <a:latin typeface="Arial MT"/>
                <a:cs typeface="Arial MT"/>
              </a:rPr>
              <a:t>the</a:t>
            </a:r>
            <a:r>
              <a:rPr sz="900" spc="20">
                <a:latin typeface="Arial MT"/>
                <a:cs typeface="Arial MT"/>
              </a:rPr>
              <a:t> </a:t>
            </a:r>
            <a:r>
              <a:rPr sz="900" spc="-10">
                <a:latin typeface="Arial MT"/>
                <a:cs typeface="Arial MT"/>
              </a:rPr>
              <a:t>right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/>
              <a:t>8</a:t>
            </a:fld>
            <a:r>
              <a:rPr spc="-85"/>
              <a:t> </a:t>
            </a:r>
            <a:r>
              <a:rPr spc="90"/>
              <a:t>/</a:t>
            </a:r>
            <a:r>
              <a:rPr spc="-85"/>
              <a:t> </a:t>
            </a:r>
            <a:r>
              <a:rPr spc="-50"/>
              <a:t>8</a:t>
            </a: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59877"/>
            <a:ext cx="8382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t>Next</a:t>
            </a:r>
            <a:r>
              <a:rPr spc="-55"/>
              <a:t> </a:t>
            </a:r>
            <a:r>
              <a:rPr spc="-35"/>
              <a:t>Steps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5"/>
              </a:lnSpc>
            </a:pPr>
            <a:fld id="{81D60167-4931-47E6-BA6A-407CBD079E47}" type="slidenum">
              <a:rPr spc="-10"/>
              <a:t>9</a:t>
            </a:fld>
            <a:r>
              <a:rPr spc="-85"/>
              <a:t> </a:t>
            </a:r>
            <a:r>
              <a:rPr spc="90"/>
              <a:t>/</a:t>
            </a:r>
            <a:r>
              <a:rPr spc="-85"/>
              <a:t> </a:t>
            </a:r>
            <a:r>
              <a:rPr spc="-50"/>
              <a:t>8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12725" marR="206375" indent="-137160">
              <a:lnSpc>
                <a:spcPct val="102600"/>
              </a:lnSpc>
              <a:spcBef>
                <a:spcPts val="55"/>
              </a:spcBef>
              <a:buClr>
                <a:srgbClr val="0C2659"/>
              </a:buClr>
              <a:buFont typeface="Cambria"/>
              <a:buChar char="•"/>
              <a:tabLst>
                <a:tab pos="214629" algn="l"/>
              </a:tabLst>
            </a:pPr>
            <a:r>
              <a:rPr sz="1100"/>
              <a:t>(1)</a:t>
            </a:r>
            <a:r>
              <a:rPr sz="1100" spc="-20"/>
              <a:t> </a:t>
            </a:r>
            <a:r>
              <a:rPr sz="1100"/>
              <a:t>Try</a:t>
            </a:r>
            <a:r>
              <a:rPr sz="1100" spc="-20"/>
              <a:t> training </a:t>
            </a:r>
            <a:r>
              <a:rPr sz="1100"/>
              <a:t>with</a:t>
            </a:r>
            <a:r>
              <a:rPr sz="1100" spc="-15"/>
              <a:t> </a:t>
            </a:r>
            <a:r>
              <a:rPr sz="1100"/>
              <a:t>an</a:t>
            </a:r>
            <a:r>
              <a:rPr sz="1100" spc="-15"/>
              <a:t> </a:t>
            </a:r>
            <a:r>
              <a:rPr sz="1100" spc="-25"/>
              <a:t>additional</a:t>
            </a:r>
            <a:r>
              <a:rPr sz="1100" spc="-20"/>
              <a:t> </a:t>
            </a:r>
            <a:r>
              <a:rPr sz="1100"/>
              <a:t>1M+</a:t>
            </a:r>
            <a:r>
              <a:rPr sz="1100" spc="-15"/>
              <a:t> </a:t>
            </a:r>
            <a:r>
              <a:rPr sz="1100" spc="-50"/>
              <a:t>images</a:t>
            </a:r>
            <a:r>
              <a:rPr sz="1100" spc="-20"/>
              <a:t> </a:t>
            </a:r>
            <a:r>
              <a:rPr sz="1100" spc="-50"/>
              <a:t>generated</a:t>
            </a:r>
            <a:r>
              <a:rPr sz="1100" spc="-15"/>
              <a:t> </a:t>
            </a:r>
            <a:r>
              <a:rPr sz="1100" spc="-30"/>
              <a:t>by</a:t>
            </a:r>
            <a:r>
              <a:rPr sz="1100" spc="-15"/>
              <a:t> </a:t>
            </a:r>
            <a:r>
              <a:rPr sz="1100"/>
              <a:t>EDM,</a:t>
            </a:r>
            <a:r>
              <a:rPr sz="1100" spc="-20"/>
              <a:t> </a:t>
            </a:r>
            <a:r>
              <a:rPr sz="1100" spc="-60"/>
              <a:t>same</a:t>
            </a:r>
            <a:r>
              <a:rPr sz="1100" spc="-15"/>
              <a:t> </a:t>
            </a:r>
            <a:r>
              <a:rPr sz="1100" spc="-30"/>
              <a:t>as</a:t>
            </a:r>
            <a:r>
              <a:rPr sz="1100" spc="-20"/>
              <a:t> </a:t>
            </a:r>
            <a:r>
              <a:rPr sz="1100" spc="-35"/>
              <a:t>how 	</a:t>
            </a:r>
            <a:r>
              <a:rPr sz="1100"/>
              <a:t>CAF</a:t>
            </a:r>
            <a:r>
              <a:rPr sz="1100" spc="15"/>
              <a:t> </a:t>
            </a:r>
            <a:r>
              <a:rPr sz="1100" spc="-30"/>
              <a:t>trained,</a:t>
            </a:r>
            <a:r>
              <a:rPr sz="1100" spc="20"/>
              <a:t> </a:t>
            </a:r>
            <a:r>
              <a:rPr sz="1100"/>
              <a:t>to</a:t>
            </a:r>
            <a:r>
              <a:rPr sz="1100" spc="15"/>
              <a:t> </a:t>
            </a:r>
            <a:r>
              <a:rPr sz="1100" spc="-25"/>
              <a:t>alleviate</a:t>
            </a:r>
            <a:r>
              <a:rPr sz="1100" spc="15"/>
              <a:t> </a:t>
            </a:r>
            <a:r>
              <a:rPr sz="1100" spc="-10"/>
              <a:t>overfitting</a:t>
            </a:r>
            <a:endParaRPr sz="1100"/>
          </a:p>
          <a:p>
            <a:pPr marL="212725" marR="295275" indent="-137160">
              <a:lnSpc>
                <a:spcPct val="102699"/>
              </a:lnSpc>
              <a:spcBef>
                <a:spcPts val="300"/>
              </a:spcBef>
              <a:buClr>
                <a:srgbClr val="0C2659"/>
              </a:buClr>
              <a:buFont typeface="Cambria"/>
              <a:buChar char="•"/>
              <a:tabLst>
                <a:tab pos="214629" algn="l"/>
              </a:tabLst>
            </a:pPr>
            <a:r>
              <a:rPr sz="1100"/>
              <a:t>(2)</a:t>
            </a:r>
            <a:r>
              <a:rPr sz="1100" spc="-15"/>
              <a:t> </a:t>
            </a:r>
            <a:r>
              <a:rPr sz="1100"/>
              <a:t>Try</a:t>
            </a:r>
            <a:r>
              <a:rPr sz="1100" spc="-15"/>
              <a:t> </a:t>
            </a:r>
            <a:r>
              <a:rPr sz="1100" spc="-40"/>
              <a:t>using</a:t>
            </a:r>
            <a:r>
              <a:rPr sz="1100" spc="-10"/>
              <a:t> </a:t>
            </a:r>
            <a:r>
              <a:rPr sz="1100"/>
              <a:t>a</a:t>
            </a:r>
            <a:r>
              <a:rPr sz="1100" spc="-10"/>
              <a:t> </a:t>
            </a:r>
            <a:r>
              <a:rPr sz="1100" spc="-35"/>
              <a:t>different</a:t>
            </a:r>
            <a:r>
              <a:rPr sz="1100" spc="-15"/>
              <a:t> </a:t>
            </a:r>
            <a:r>
              <a:rPr sz="1100" spc="-40"/>
              <a:t>loss</a:t>
            </a:r>
            <a:r>
              <a:rPr sz="1100" spc="-10"/>
              <a:t> </a:t>
            </a:r>
            <a:r>
              <a:rPr sz="1100" spc="-25"/>
              <a:t>function</a:t>
            </a:r>
            <a:r>
              <a:rPr sz="1100" spc="-10"/>
              <a:t> </a:t>
            </a:r>
            <a:r>
              <a:rPr sz="1100" spc="-25"/>
              <a:t>(currently</a:t>
            </a:r>
            <a:r>
              <a:rPr sz="1100" spc="-15"/>
              <a:t> </a:t>
            </a:r>
            <a:r>
              <a:rPr sz="1100" spc="-40"/>
              <a:t>loss</a:t>
            </a:r>
            <a:r>
              <a:rPr sz="1100" spc="-10"/>
              <a:t> </a:t>
            </a:r>
            <a:r>
              <a:rPr sz="1100"/>
              <a:t>is</a:t>
            </a:r>
            <a:r>
              <a:rPr sz="1100" spc="-15"/>
              <a:t> </a:t>
            </a:r>
            <a:r>
              <a:rPr sz="1100"/>
              <a:t>MSE</a:t>
            </a:r>
            <a:r>
              <a:rPr sz="1100" spc="-15"/>
              <a:t> </a:t>
            </a:r>
            <a:r>
              <a:rPr sz="1100" spc="-70"/>
              <a:t>between</a:t>
            </a:r>
            <a:r>
              <a:rPr sz="1100" spc="-10"/>
              <a:t> </a:t>
            </a:r>
            <a:r>
              <a:rPr sz="1100" spc="-40"/>
              <a:t>image</a:t>
            </a:r>
            <a:r>
              <a:rPr sz="1100" spc="-10"/>
              <a:t> </a:t>
            </a:r>
            <a:r>
              <a:rPr sz="1100" spc="-25"/>
              <a:t>and 	</a:t>
            </a:r>
            <a:r>
              <a:rPr sz="1100" spc="-50"/>
              <a:t>network</a:t>
            </a:r>
            <a:r>
              <a:rPr sz="1100" spc="-35"/>
              <a:t> </a:t>
            </a:r>
            <a:r>
              <a:rPr sz="1100" spc="-10"/>
              <a:t>output)</a:t>
            </a:r>
            <a:r>
              <a:rPr sz="1100" spc="-30"/>
              <a:t> </a:t>
            </a:r>
            <a:r>
              <a:rPr sz="1100" spc="-20"/>
              <a:t>or</a:t>
            </a:r>
            <a:r>
              <a:rPr sz="1100" spc="-30"/>
              <a:t> </a:t>
            </a:r>
            <a:r>
              <a:rPr sz="1100" spc="-35"/>
              <a:t>add </a:t>
            </a:r>
            <a:r>
              <a:rPr sz="1100" spc="-70"/>
              <a:t>sub-</a:t>
            </a:r>
            <a:r>
              <a:rPr sz="1100" spc="-55"/>
              <a:t>losses</a:t>
            </a:r>
            <a:r>
              <a:rPr sz="1100" spc="-30"/>
              <a:t> </a:t>
            </a:r>
            <a:r>
              <a:rPr sz="1100" spc="-40"/>
              <a:t>such</a:t>
            </a:r>
            <a:r>
              <a:rPr sz="1100" spc="-30"/>
              <a:t> as</a:t>
            </a:r>
            <a:r>
              <a:rPr sz="1100" spc="-40"/>
              <a:t> </a:t>
            </a:r>
            <a:r>
              <a:rPr sz="1100" spc="-25"/>
              <a:t>GAN</a:t>
            </a:r>
            <a:endParaRPr sz="1100"/>
          </a:p>
          <a:p>
            <a:pPr marL="213360" indent="-137160">
              <a:lnSpc>
                <a:spcPct val="100000"/>
              </a:lnSpc>
              <a:spcBef>
                <a:spcPts val="330"/>
              </a:spcBef>
              <a:buClr>
                <a:srgbClr val="0C2659"/>
              </a:buClr>
              <a:buFont typeface="Cambria"/>
              <a:buChar char="•"/>
              <a:tabLst>
                <a:tab pos="213360" algn="l"/>
              </a:tabLst>
            </a:pPr>
            <a:r>
              <a:rPr sz="1100"/>
              <a:t>(3)</a:t>
            </a:r>
            <a:r>
              <a:rPr sz="1100" spc="-35"/>
              <a:t> </a:t>
            </a:r>
            <a:r>
              <a:rPr sz="1100"/>
              <a:t>Try</a:t>
            </a:r>
            <a:r>
              <a:rPr sz="1100" spc="-30"/>
              <a:t> </a:t>
            </a:r>
            <a:r>
              <a:rPr sz="1100" spc="-40"/>
              <a:t>using</a:t>
            </a:r>
            <a:r>
              <a:rPr sz="1100" spc="-30"/>
              <a:t> </a:t>
            </a:r>
            <a:r>
              <a:rPr sz="1100"/>
              <a:t>a</a:t>
            </a:r>
            <a:r>
              <a:rPr sz="1100" spc="-30"/>
              <a:t> </a:t>
            </a:r>
            <a:r>
              <a:rPr sz="1100" spc="-35"/>
              <a:t>different </a:t>
            </a:r>
            <a:r>
              <a:rPr sz="1100" spc="-40"/>
              <a:t>loss</a:t>
            </a:r>
            <a:r>
              <a:rPr sz="1100" spc="-30"/>
              <a:t> </a:t>
            </a:r>
            <a:r>
              <a:rPr sz="1100" spc="-10"/>
              <a:t>formulation?</a:t>
            </a:r>
            <a:endParaRPr sz="1100"/>
          </a:p>
          <a:p>
            <a:pPr marL="212725" marR="17780" indent="-137160">
              <a:lnSpc>
                <a:spcPct val="102600"/>
              </a:lnSpc>
              <a:spcBef>
                <a:spcPts val="300"/>
              </a:spcBef>
              <a:buClr>
                <a:srgbClr val="0C2659"/>
              </a:buClr>
              <a:buFont typeface="Cambria"/>
              <a:buChar char="•"/>
              <a:tabLst>
                <a:tab pos="214629" algn="l"/>
              </a:tabLst>
            </a:pPr>
            <a:r>
              <a:rPr sz="1100" spc="-25"/>
              <a:t>Additionally,</a:t>
            </a:r>
            <a:r>
              <a:rPr sz="1100" spc="-5"/>
              <a:t> </a:t>
            </a:r>
            <a:r>
              <a:rPr sz="1100" spc="-20"/>
              <a:t>could</a:t>
            </a:r>
            <a:r>
              <a:rPr sz="1100"/>
              <a:t> </a:t>
            </a:r>
            <a:r>
              <a:rPr sz="1100" spc="-50"/>
              <a:t>change</a:t>
            </a:r>
            <a:r>
              <a:rPr sz="1100" spc="-5"/>
              <a:t> </a:t>
            </a:r>
            <a:r>
              <a:rPr sz="1100" spc="-35"/>
              <a:t>model</a:t>
            </a:r>
            <a:r>
              <a:rPr sz="1100"/>
              <a:t> </a:t>
            </a:r>
            <a:r>
              <a:rPr sz="1100" spc="-35"/>
              <a:t>architecture</a:t>
            </a:r>
            <a:r>
              <a:rPr sz="1100" spc="-5"/>
              <a:t> </a:t>
            </a:r>
            <a:r>
              <a:rPr sz="1100" spc="-25"/>
              <a:t>(currently</a:t>
            </a:r>
            <a:r>
              <a:rPr sz="1100" spc="-5"/>
              <a:t> </a:t>
            </a:r>
            <a:r>
              <a:rPr sz="1100" spc="-40"/>
              <a:t>using</a:t>
            </a:r>
            <a:r>
              <a:rPr sz="1100" spc="-5"/>
              <a:t> </a:t>
            </a:r>
            <a:r>
              <a:rPr sz="1100"/>
              <a:t>CAF’s</a:t>
            </a:r>
            <a:r>
              <a:rPr sz="1100" spc="-5"/>
              <a:t> </a:t>
            </a:r>
            <a:r>
              <a:rPr sz="1100" spc="-10"/>
              <a:t>velocity 	</a:t>
            </a:r>
            <a:r>
              <a:rPr sz="1100" spc="-60"/>
              <a:t>network</a:t>
            </a:r>
            <a:r>
              <a:rPr sz="1100" spc="-30"/>
              <a:t> </a:t>
            </a:r>
            <a:r>
              <a:rPr sz="1100" spc="-35"/>
              <a:t>architecture</a:t>
            </a:r>
            <a:r>
              <a:rPr sz="1100" spc="-25"/>
              <a:t> </a:t>
            </a:r>
            <a:r>
              <a:rPr sz="1100"/>
              <a:t>-</a:t>
            </a:r>
            <a:r>
              <a:rPr sz="1100" spc="-30"/>
              <a:t> although</a:t>
            </a:r>
            <a:r>
              <a:rPr sz="1100" spc="-25"/>
              <a:t> </a:t>
            </a:r>
            <a:r>
              <a:rPr sz="1100"/>
              <a:t>it</a:t>
            </a:r>
            <a:r>
              <a:rPr sz="1100" spc="-30"/>
              <a:t> </a:t>
            </a:r>
            <a:r>
              <a:rPr sz="1100"/>
              <a:t>is</a:t>
            </a:r>
            <a:r>
              <a:rPr sz="1100" spc="-25"/>
              <a:t> highly</a:t>
            </a:r>
            <a:r>
              <a:rPr sz="1100" spc="-30"/>
              <a:t> unlikely</a:t>
            </a:r>
            <a:r>
              <a:rPr sz="1100" spc="-25"/>
              <a:t> </a:t>
            </a:r>
            <a:r>
              <a:rPr sz="1100" spc="-45"/>
              <a:t>changing</a:t>
            </a:r>
            <a:r>
              <a:rPr sz="1100" spc="-30"/>
              <a:t> </a:t>
            </a:r>
            <a:r>
              <a:rPr sz="1100"/>
              <a:t>this</a:t>
            </a:r>
            <a:r>
              <a:rPr sz="1100" spc="-25"/>
              <a:t> </a:t>
            </a:r>
            <a:r>
              <a:rPr sz="1100"/>
              <a:t>will</a:t>
            </a:r>
            <a:r>
              <a:rPr sz="1100" spc="-25"/>
              <a:t> yield</a:t>
            </a:r>
            <a:r>
              <a:rPr sz="1100" spc="-30"/>
              <a:t> </a:t>
            </a:r>
            <a:r>
              <a:rPr sz="1100" spc="-20"/>
              <a:t>significant 	</a:t>
            </a:r>
            <a:r>
              <a:rPr sz="1100" spc="-10"/>
              <a:t>improvements..)</a:t>
            </a:r>
            <a:endParaRPr sz="1100"/>
          </a:p>
        </p:txBody>
      </p:sp>
    </p:spTree>
  </p:cSld>
  <p:clrMapOvr>
    <a:masterClrMapping/>
  </p:clrMapOvr>
  <p:transition>
    <p:cut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29"/>
  <p:tag name="AS_OS" val="Unix 5.4.0.212"/>
  <p:tag name="AS_RELEASE_DATE" val="2024.02.14"/>
  <p:tag name="AS_TITLE" val="Aspose.Slides for .NET6"/>
  <p:tag name="AS_VERSION" val="24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1288</Words>
  <Application>Microsoft Macintosh PowerPoint</Application>
  <PresentationFormat>Custom</PresentationFormat>
  <Paragraphs>144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 MT</vt:lpstr>
      <vt:lpstr>Arial</vt:lpstr>
      <vt:lpstr>Calibri</vt:lpstr>
      <vt:lpstr>Calibri Light</vt:lpstr>
      <vt:lpstr>Cambria</vt:lpstr>
      <vt:lpstr>Tahoma</vt:lpstr>
      <vt:lpstr>Times New Roman</vt:lpstr>
      <vt:lpstr>Office Theme</vt:lpstr>
      <vt:lpstr>Office Theme</vt:lpstr>
      <vt:lpstr>Office Theme</vt:lpstr>
      <vt:lpstr>Improving Diffusion Model Sampling Speed, Generalization of Diffusion on Riemannian Manifolds, and Applications to Biometrics</vt:lpstr>
      <vt:lpstr>Problem Setting</vt:lpstr>
      <vt:lpstr>Feymann-Kac Formula</vt:lpstr>
      <vt:lpstr>Setting (continued)</vt:lpstr>
      <vt:lpstr>Setting (continued)</vt:lpstr>
      <vt:lpstr>Experiments</vt:lpstr>
      <vt:lpstr>Experiments (continued)</vt:lpstr>
      <vt:lpstr>Experiments (continued)</vt:lpstr>
      <vt:lpstr>Next Steps</vt:lpstr>
      <vt:lpstr>Conditional Flow Matching / Rectified Flows (Euclidean Space)</vt:lpstr>
      <vt:lpstr>Manifold Hypothesis</vt:lpstr>
      <vt:lpstr>Metric Flow Matching</vt:lpstr>
      <vt:lpstr>PowerPoint Presentation</vt:lpstr>
      <vt:lpstr>Future Research Direction</vt:lpstr>
      <vt:lpstr>Riemannian Flow Matching (Ricky T.Q. Chen, Yaron Lipman)</vt:lpstr>
      <vt:lpstr>Riemannian Flow Matching Algorithm (Typical ODE Solver = dopri15)</vt:lpstr>
      <vt:lpstr>Riemannian Flow Matching on Earth &amp; Climate Science Datasets</vt:lpstr>
      <vt:lpstr>Riemannian Flow Matching Experimental Results</vt:lpstr>
      <vt:lpstr>Riemannian Flow Matching Results: Biharmonic Distance</vt:lpstr>
      <vt:lpstr>Consistency Trajectory Models   1 Step SOTA Image Generation Quality in Euclidean Space</vt:lpstr>
      <vt:lpstr>Consistency Trajectory Models (Continued)</vt:lpstr>
      <vt:lpstr>Consistency Trajectory Models: Gamma (Hybrid Sampling)</vt:lpstr>
      <vt:lpstr>Future Research Direction #2</vt:lpstr>
      <vt:lpstr>Ricci Curvature by Treating Images as Riemannian Manifolds</vt:lpstr>
      <vt:lpstr>Ricci Flow for Image Denoising Task</vt:lpstr>
      <vt:lpstr>Future Research Direction #3</vt:lpstr>
      <vt:lpstr>Potential Impact on Biometrics</vt:lpstr>
      <vt:lpstr>Acknowledgements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Luke Chen</cp:lastModifiedBy>
  <cp:revision>6</cp:revision>
  <cp:lastPrinted>2025-05-12T08:40:37Z</cp:lastPrinted>
  <dcterms:created xsi:type="dcterms:W3CDTF">2025-05-12T08:40:37Z</dcterms:created>
  <dcterms:modified xsi:type="dcterms:W3CDTF">2025-05-12T09:01:40Z</dcterms:modified>
</cp:coreProperties>
</file>